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theme/themeOverride3.xml" ContentType="application/vnd.openxmlformats-officedocument.themeOverride+xml"/>
  <Override PartName="/ppt/tags/tag13.xml" ContentType="application/vnd.openxmlformats-officedocument.presentationml.tags+xml"/>
  <Override PartName="/ppt/notesSlides/notesSlide13.xml" ContentType="application/vnd.openxmlformats-officedocument.presentationml.notesSlide+xml"/>
  <Override PartName="/ppt/charts/chart2.xml" ContentType="application/vnd.openxmlformats-officedocument.drawingml.chart+xml"/>
  <Override PartName="/ppt/tags/tag14.xml" ContentType="application/vnd.openxmlformats-officedocument.presentationml.tags+xml"/>
  <Override PartName="/ppt/notesSlides/notesSlide14.xml" ContentType="application/vnd.openxmlformats-officedocument.presentationml.notesSlide+xml"/>
  <Override PartName="/ppt/charts/chart3.xml" ContentType="application/vnd.openxmlformats-officedocument.drawingml.chart+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charts/chart4.xml" ContentType="application/vnd.openxmlformats-officedocument.drawingml.chart+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charts/chart6.xml" ContentType="application/vnd.openxmlformats-officedocument.drawingml.chart+xml"/>
  <Override PartName="/ppt/tags/tag31.xml" ContentType="application/vnd.openxmlformats-officedocument.presentationml.tags+xml"/>
  <Override PartName="/ppt/notesSlides/notesSlide26.xml" ContentType="application/vnd.openxmlformats-officedocument.presentationml.notesSlide+xml"/>
  <Override PartName="/ppt/charts/chart7.xml" ContentType="application/vnd.openxmlformats-officedocument.drawingml.chart+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40"/>
  </p:notesMasterIdLst>
  <p:handoutMasterIdLst>
    <p:handoutMasterId r:id="rId41"/>
  </p:handoutMasterIdLst>
  <p:sldIdLst>
    <p:sldId id="334" r:id="rId2"/>
    <p:sldId id="335" r:id="rId3"/>
    <p:sldId id="336" r:id="rId4"/>
    <p:sldId id="381" r:id="rId5"/>
    <p:sldId id="337" r:id="rId6"/>
    <p:sldId id="376" r:id="rId7"/>
    <p:sldId id="380" r:id="rId8"/>
    <p:sldId id="338" r:id="rId9"/>
    <p:sldId id="377" r:id="rId10"/>
    <p:sldId id="400" r:id="rId11"/>
    <p:sldId id="341" r:id="rId12"/>
    <p:sldId id="340" r:id="rId13"/>
    <p:sldId id="345" r:id="rId14"/>
    <p:sldId id="346" r:id="rId15"/>
    <p:sldId id="347" r:id="rId16"/>
    <p:sldId id="348" r:id="rId17"/>
    <p:sldId id="349" r:id="rId18"/>
    <p:sldId id="350" r:id="rId19"/>
    <p:sldId id="351" r:id="rId20"/>
    <p:sldId id="352" r:id="rId21"/>
    <p:sldId id="353" r:id="rId22"/>
    <p:sldId id="354" r:id="rId23"/>
    <p:sldId id="355" r:id="rId24"/>
    <p:sldId id="382" r:id="rId25"/>
    <p:sldId id="383" r:id="rId26"/>
    <p:sldId id="384" r:id="rId27"/>
    <p:sldId id="385" r:id="rId28"/>
    <p:sldId id="386" r:id="rId29"/>
    <p:sldId id="387" r:id="rId30"/>
    <p:sldId id="388" r:id="rId31"/>
    <p:sldId id="389" r:id="rId32"/>
    <p:sldId id="390" r:id="rId33"/>
    <p:sldId id="391" r:id="rId34"/>
    <p:sldId id="392" r:id="rId35"/>
    <p:sldId id="399" r:id="rId36"/>
    <p:sldId id="394" r:id="rId37"/>
    <p:sldId id="395" r:id="rId38"/>
    <p:sldId id="396" r:id="rId39"/>
  </p:sldIdLst>
  <p:sldSz cx="9144000" cy="6858000" type="screen4x3"/>
  <p:notesSz cx="6858000" cy="9144000"/>
  <p:custDataLst>
    <p:tags r:id="rId42"/>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3" autoAdjust="0"/>
    <p:restoredTop sz="93892" autoAdjust="0"/>
  </p:normalViewPr>
  <p:slideViewPr>
    <p:cSldViewPr snapToGrid="0">
      <p:cViewPr varScale="1">
        <p:scale>
          <a:sx n="69" d="100"/>
          <a:sy n="69" d="100"/>
        </p:scale>
        <p:origin x="-1158" y="-108"/>
      </p:cViewPr>
      <p:guideLst>
        <p:guide orient="horz" pos="2160"/>
        <p:guide pos="2880"/>
      </p:guideLst>
    </p:cSldViewPr>
  </p:slideViewPr>
  <p:outlineViewPr>
    <p:cViewPr>
      <p:scale>
        <a:sx n="33" d="100"/>
        <a:sy n="33" d="100"/>
      </p:scale>
      <p:origin x="0" y="6576"/>
    </p:cViewPr>
  </p:outlineViewPr>
  <p:notesTextViewPr>
    <p:cViewPr>
      <p:scale>
        <a:sx n="100" d="100"/>
        <a:sy n="100" d="100"/>
      </p:scale>
      <p:origin x="0" y="0"/>
    </p:cViewPr>
  </p:notesTextViewPr>
  <p:sorterViewPr>
    <p:cViewPr>
      <p:scale>
        <a:sx n="100" d="100"/>
        <a:sy n="100" d="100"/>
      </p:scale>
      <p:origin x="0" y="3396"/>
    </p:cViewPr>
  </p:sorterViewPr>
  <p:notesViewPr>
    <p:cSldViewPr snapToGrid="0">
      <p:cViewPr varScale="1">
        <p:scale>
          <a:sx n="53" d="100"/>
          <a:sy n="53" d="100"/>
        </p:scale>
        <p:origin x="-286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Adam\Desktop\2011_0126_Results_Compiled.xlsx" TargetMode="External"/><Relationship Id="rId1" Type="http://schemas.openxmlformats.org/officeDocument/2006/relationships/themeOverride" Target="../theme/themeOverride3.xml"/></Relationships>
</file>

<file path=ppt/charts/_rels/chart2.xml.rels><?xml version="1.0" encoding="UTF-8" standalone="yes"?>
<Relationships xmlns="http://schemas.openxmlformats.org/package/2006/relationships"><Relationship Id="rId1" Type="http://schemas.openxmlformats.org/officeDocument/2006/relationships/oleObject" Target="Chart%20in%20Microsoft%20Office%20PowerPoint"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Shawn\My%20Documents\My%20Dropbox\1%20SENIOR%20YEAR%20spring%20semester\GEMS497\2011.04.01%20Results%20Compiled.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Shawn\My%20Documents\My%20Dropbox\1%20SENIOR%20YEAR%20spring%20semester\GEMS497\2011.02.03%20Results%20Compiled%20(cell%20culture%20edited).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file:///C:\Documents%20and%20Settings\Shawn\My%20Documents\My%20Dropbox\1%20SENIOR%20YEAR%20spring%20semester\GEMS497\2011.02.03%20Results%20Compiled%20(cell%20culture%20edited).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Shawn\My%20Documents\My%20Dropbox\1%20SENIOR%20YEAR%20spring%20semester\GEMS497\2011.04.01%20Results%20Compiled.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Shawn\My%20Documents\My%20Dropbox\1%20SENIOR%20YEAR%20spring%20semester\GEMS497\2011.04.01%20Results%20Compiled.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solidFill>
          </c:spPr>
          <c:invertIfNegative val="0"/>
          <c:cat>
            <c:numRef>
              <c:f>'Figure 2 Microsphere size distr'!$G$3:$G$14</c:f>
              <c:numCache>
                <c:formatCode>General</c:formatCode>
                <c:ptCount val="12"/>
                <c:pt idx="0">
                  <c:v>0</c:v>
                </c:pt>
                <c:pt idx="1">
                  <c:v>1</c:v>
                </c:pt>
                <c:pt idx="2">
                  <c:v>2</c:v>
                </c:pt>
                <c:pt idx="3">
                  <c:v>3</c:v>
                </c:pt>
                <c:pt idx="4">
                  <c:v>4</c:v>
                </c:pt>
                <c:pt idx="5">
                  <c:v>5</c:v>
                </c:pt>
                <c:pt idx="6">
                  <c:v>6</c:v>
                </c:pt>
                <c:pt idx="7">
                  <c:v>7</c:v>
                </c:pt>
                <c:pt idx="8">
                  <c:v>8</c:v>
                </c:pt>
                <c:pt idx="9">
                  <c:v>9</c:v>
                </c:pt>
                <c:pt idx="10">
                  <c:v>10</c:v>
                </c:pt>
                <c:pt idx="11">
                  <c:v>11</c:v>
                </c:pt>
              </c:numCache>
            </c:numRef>
          </c:cat>
          <c:val>
            <c:numRef>
              <c:f>'Figure 2 Microsphere size distr'!$H$3:$H$14</c:f>
              <c:numCache>
                <c:formatCode>General</c:formatCode>
                <c:ptCount val="12"/>
                <c:pt idx="0">
                  <c:v>0</c:v>
                </c:pt>
                <c:pt idx="1">
                  <c:v>1</c:v>
                </c:pt>
                <c:pt idx="2">
                  <c:v>23</c:v>
                </c:pt>
                <c:pt idx="3">
                  <c:v>24</c:v>
                </c:pt>
                <c:pt idx="4">
                  <c:v>37</c:v>
                </c:pt>
                <c:pt idx="5">
                  <c:v>38</c:v>
                </c:pt>
                <c:pt idx="6">
                  <c:v>13</c:v>
                </c:pt>
                <c:pt idx="7">
                  <c:v>6</c:v>
                </c:pt>
                <c:pt idx="8">
                  <c:v>1</c:v>
                </c:pt>
                <c:pt idx="9">
                  <c:v>0</c:v>
                </c:pt>
                <c:pt idx="10">
                  <c:v>0</c:v>
                </c:pt>
                <c:pt idx="11">
                  <c:v>1</c:v>
                </c:pt>
              </c:numCache>
            </c:numRef>
          </c:val>
        </c:ser>
        <c:dLbls>
          <c:showLegendKey val="0"/>
          <c:showVal val="0"/>
          <c:showCatName val="0"/>
          <c:showSerName val="0"/>
          <c:showPercent val="0"/>
          <c:showBubbleSize val="0"/>
        </c:dLbls>
        <c:gapWidth val="20"/>
        <c:axId val="79559680"/>
        <c:axId val="82510976"/>
      </c:barChart>
      <c:catAx>
        <c:axId val="79559680"/>
        <c:scaling>
          <c:orientation val="minMax"/>
        </c:scaling>
        <c:delete val="0"/>
        <c:axPos val="b"/>
        <c:title>
          <c:tx>
            <c:rich>
              <a:bodyPr/>
              <a:lstStyle/>
              <a:p>
                <a:pPr>
                  <a:defRPr sz="2500"/>
                </a:pPr>
                <a:r>
                  <a:rPr lang="en-US" sz="2200" b="0" dirty="0">
                    <a:latin typeface="Arial" pitchFamily="34" charset="0"/>
                    <a:cs typeface="Arial" pitchFamily="34" charset="0"/>
                  </a:rPr>
                  <a:t>Size (µm)</a:t>
                </a:r>
              </a:p>
            </c:rich>
          </c:tx>
          <c:layout/>
          <c:overlay val="0"/>
        </c:title>
        <c:numFmt formatCode="General" sourceLinked="1"/>
        <c:majorTickMark val="out"/>
        <c:minorTickMark val="none"/>
        <c:tickLblPos val="nextTo"/>
        <c:txPr>
          <a:bodyPr/>
          <a:lstStyle/>
          <a:p>
            <a:pPr>
              <a:defRPr sz="1800" baseline="0">
                <a:latin typeface="Arial" pitchFamily="34" charset="0"/>
              </a:defRPr>
            </a:pPr>
            <a:endParaRPr lang="en-US"/>
          </a:p>
        </c:txPr>
        <c:crossAx val="82510976"/>
        <c:crosses val="autoZero"/>
        <c:auto val="1"/>
        <c:lblAlgn val="ctr"/>
        <c:lblOffset val="100"/>
        <c:noMultiLvlLbl val="0"/>
      </c:catAx>
      <c:valAx>
        <c:axId val="82510976"/>
        <c:scaling>
          <c:orientation val="minMax"/>
        </c:scaling>
        <c:delete val="0"/>
        <c:axPos val="l"/>
        <c:majorGridlines>
          <c:spPr>
            <a:ln>
              <a:solidFill>
                <a:srgbClr val="4F81BD">
                  <a:alpha val="0"/>
                </a:srgbClr>
              </a:solidFill>
            </a:ln>
          </c:spPr>
        </c:majorGridlines>
        <c:title>
          <c:tx>
            <c:rich>
              <a:bodyPr rot="-5400000" vert="horz"/>
              <a:lstStyle/>
              <a:p>
                <a:pPr>
                  <a:defRPr sz="2200" b="1"/>
                </a:pPr>
                <a:r>
                  <a:rPr lang="en-US" sz="2200" b="0" dirty="0" smtClean="0">
                    <a:latin typeface="Arial" pitchFamily="34" charset="0"/>
                    <a:cs typeface="Arial" pitchFamily="34" charset="0"/>
                  </a:rPr>
                  <a:t>Count</a:t>
                </a:r>
                <a:endParaRPr lang="en-US" sz="2200" b="0" dirty="0">
                  <a:latin typeface="Arial" pitchFamily="34" charset="0"/>
                  <a:cs typeface="Arial" pitchFamily="34" charset="0"/>
                </a:endParaRPr>
              </a:p>
            </c:rich>
          </c:tx>
          <c:layout>
            <c:manualLayout>
              <c:xMode val="edge"/>
              <c:yMode val="edge"/>
              <c:x val="0"/>
              <c:y val="0.31186298682361713"/>
            </c:manualLayout>
          </c:layout>
          <c:overlay val="0"/>
        </c:title>
        <c:numFmt formatCode="General" sourceLinked="1"/>
        <c:majorTickMark val="out"/>
        <c:minorTickMark val="none"/>
        <c:tickLblPos val="nextTo"/>
        <c:txPr>
          <a:bodyPr/>
          <a:lstStyle/>
          <a:p>
            <a:pPr>
              <a:defRPr sz="1800" baseline="0">
                <a:latin typeface="Arial" pitchFamily="34" charset="0"/>
              </a:defRPr>
            </a:pPr>
            <a:endParaRPr lang="en-US"/>
          </a:p>
        </c:txPr>
        <c:crossAx val="79559680"/>
        <c:crosses val="autoZero"/>
        <c:crossBetween val="between"/>
        <c:majorUnit val="10"/>
      </c:valAx>
    </c:plotArea>
    <c:plotVisOnly val="1"/>
    <c:dispBlanksAs val="gap"/>
    <c:showDLblsOverMax val="0"/>
  </c:chart>
  <c:spPr>
    <a:noFill/>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814069603040302"/>
          <c:y val="3.7576690593980812E-2"/>
          <c:w val="0.78399269476938105"/>
          <c:h val="0.74433453196631694"/>
        </c:manualLayout>
      </c:layout>
      <c:barChart>
        <c:barDir val="col"/>
        <c:grouping val="clustered"/>
        <c:varyColors val="0"/>
        <c:ser>
          <c:idx val="0"/>
          <c:order val="0"/>
          <c:invertIfNegative val="0"/>
          <c:errBars>
            <c:errBarType val="plus"/>
            <c:errValType val="cust"/>
            <c:noEndCap val="0"/>
            <c:plus>
              <c:numRef>
                <c:f>'[Chart in Microsoft Office PowerPoint]Figure 3 Gelatin cylinder'!$B$6:$D$6</c:f>
                <c:numCache>
                  <c:formatCode>General</c:formatCode>
                  <c:ptCount val="3"/>
                  <c:pt idx="0">
                    <c:v>3.3095397502377728</c:v>
                  </c:pt>
                  <c:pt idx="1">
                    <c:v>3.1538645355074313</c:v>
                  </c:pt>
                  <c:pt idx="2">
                    <c:v>17.265534463567114</c:v>
                  </c:pt>
                </c:numCache>
              </c:numRef>
            </c:plus>
            <c:minus>
              <c:numRef>
                <c:f>'[Chart in Microsoft Office PowerPoint]Figure 3 Gelatin cylinder'!$B$6:$D$6</c:f>
                <c:numCache>
                  <c:formatCode>General</c:formatCode>
                  <c:ptCount val="3"/>
                  <c:pt idx="0">
                    <c:v>3.3095397502377728</c:v>
                  </c:pt>
                  <c:pt idx="1">
                    <c:v>3.1538645355074313</c:v>
                  </c:pt>
                  <c:pt idx="2">
                    <c:v>17.265534463567114</c:v>
                  </c:pt>
                </c:numCache>
              </c:numRef>
            </c:minus>
          </c:errBars>
          <c:cat>
            <c:strRef>
              <c:f>'[Chart in Microsoft Office PowerPoint]Figure 3 Gelatin cylinder'!$B$4:$D$4</c:f>
              <c:strCache>
                <c:ptCount val="3"/>
                <c:pt idx="0">
                  <c:v>25 mM</c:v>
                </c:pt>
                <c:pt idx="1">
                  <c:v>50 mM</c:v>
                </c:pt>
                <c:pt idx="2">
                  <c:v>100 mM</c:v>
                </c:pt>
              </c:strCache>
            </c:strRef>
          </c:cat>
          <c:val>
            <c:numRef>
              <c:f>'[Chart in Microsoft Office PowerPoint]Figure 3 Gelatin cylinder'!$B$5:$D$5</c:f>
              <c:numCache>
                <c:formatCode>General</c:formatCode>
                <c:ptCount val="3"/>
                <c:pt idx="0">
                  <c:v>180.74582699999999</c:v>
                </c:pt>
                <c:pt idx="1">
                  <c:v>309.18355799999875</c:v>
                </c:pt>
                <c:pt idx="2">
                  <c:v>535.2430155000003</c:v>
                </c:pt>
              </c:numCache>
            </c:numRef>
          </c:val>
        </c:ser>
        <c:dLbls>
          <c:showLegendKey val="0"/>
          <c:showVal val="0"/>
          <c:showCatName val="0"/>
          <c:showSerName val="0"/>
          <c:showPercent val="0"/>
          <c:showBubbleSize val="0"/>
        </c:dLbls>
        <c:gapWidth val="150"/>
        <c:axId val="82567168"/>
        <c:axId val="82569088"/>
      </c:barChart>
      <c:catAx>
        <c:axId val="82567168"/>
        <c:scaling>
          <c:orientation val="minMax"/>
        </c:scaling>
        <c:delete val="0"/>
        <c:axPos val="b"/>
        <c:title>
          <c:tx>
            <c:rich>
              <a:bodyPr/>
              <a:lstStyle/>
              <a:p>
                <a:pPr>
                  <a:defRPr b="0"/>
                </a:pPr>
                <a:r>
                  <a:rPr lang="en-US" sz="2200" b="0" i="0" baseline="0" dirty="0">
                    <a:latin typeface="Arial" pitchFamily="34" charset="0"/>
                    <a:cs typeface="Arial" pitchFamily="34" charset="0"/>
                  </a:rPr>
                  <a:t>Loading [</a:t>
                </a:r>
                <a:r>
                  <a:rPr lang="en-US" sz="2200" b="0" i="0" baseline="0" dirty="0" err="1">
                    <a:latin typeface="Arial" pitchFamily="34" charset="0"/>
                    <a:cs typeface="Arial" pitchFamily="34" charset="0"/>
                  </a:rPr>
                  <a:t>NaHS</a:t>
                </a:r>
                <a:r>
                  <a:rPr lang="en-US" sz="2200" b="0" i="0" baseline="0" dirty="0">
                    <a:latin typeface="Arial" pitchFamily="34" charset="0"/>
                    <a:cs typeface="Arial" pitchFamily="34" charset="0"/>
                  </a:rPr>
                  <a:t>] (</a:t>
                </a:r>
                <a:r>
                  <a:rPr lang="en-US" sz="2200" b="0" i="0" baseline="0" dirty="0" err="1">
                    <a:latin typeface="Arial" pitchFamily="34" charset="0"/>
                    <a:cs typeface="Arial" pitchFamily="34" charset="0"/>
                  </a:rPr>
                  <a:t>mM</a:t>
                </a:r>
                <a:r>
                  <a:rPr lang="en-US" sz="2200" b="0" i="0" baseline="0" dirty="0">
                    <a:latin typeface="Arial" pitchFamily="34" charset="0"/>
                    <a:cs typeface="Arial" pitchFamily="34" charset="0"/>
                  </a:rPr>
                  <a:t>)</a:t>
                </a:r>
              </a:p>
            </c:rich>
          </c:tx>
          <c:layout>
            <c:manualLayout>
              <c:xMode val="edge"/>
              <c:yMode val="edge"/>
              <c:x val="0.41250227808859202"/>
              <c:y val="0.87962402992433508"/>
            </c:manualLayout>
          </c:layout>
          <c:overlay val="0"/>
        </c:title>
        <c:majorTickMark val="out"/>
        <c:minorTickMark val="none"/>
        <c:tickLblPos val="nextTo"/>
        <c:txPr>
          <a:bodyPr/>
          <a:lstStyle/>
          <a:p>
            <a:pPr>
              <a:defRPr sz="1800">
                <a:latin typeface="Arial" pitchFamily="34" charset="0"/>
                <a:cs typeface="Arial" pitchFamily="34" charset="0"/>
              </a:defRPr>
            </a:pPr>
            <a:endParaRPr lang="en-US"/>
          </a:p>
        </c:txPr>
        <c:crossAx val="82569088"/>
        <c:crosses val="autoZero"/>
        <c:auto val="1"/>
        <c:lblAlgn val="ctr"/>
        <c:lblOffset val="100"/>
        <c:noMultiLvlLbl val="0"/>
      </c:catAx>
      <c:valAx>
        <c:axId val="82569088"/>
        <c:scaling>
          <c:orientation val="minMax"/>
        </c:scaling>
        <c:delete val="0"/>
        <c:axPos val="l"/>
        <c:title>
          <c:tx>
            <c:rich>
              <a:bodyPr rot="-5400000" vert="horz"/>
              <a:lstStyle/>
              <a:p>
                <a:pPr>
                  <a:defRPr b="0"/>
                </a:pPr>
                <a:r>
                  <a:rPr lang="en-US" sz="2200" b="0" i="0" baseline="0" dirty="0">
                    <a:latin typeface="Arial" pitchFamily="34" charset="0"/>
                    <a:cs typeface="Arial" pitchFamily="34" charset="0"/>
                  </a:rPr>
                  <a:t>Amount of H</a:t>
                </a:r>
                <a:r>
                  <a:rPr lang="en-US" sz="2200" b="0" i="0" baseline="-25000" dirty="0">
                    <a:latin typeface="Arial" pitchFamily="34" charset="0"/>
                    <a:cs typeface="Arial" pitchFamily="34" charset="0"/>
                  </a:rPr>
                  <a:t>2</a:t>
                </a:r>
                <a:r>
                  <a:rPr lang="en-US" sz="2200" b="0" i="0" baseline="0" dirty="0">
                    <a:latin typeface="Arial" pitchFamily="34" charset="0"/>
                    <a:cs typeface="Arial" pitchFamily="34" charset="0"/>
                  </a:rPr>
                  <a:t>S absorbed </a:t>
                </a:r>
                <a:r>
                  <a:rPr lang="en-US" sz="2200" b="0" i="0" baseline="0" dirty="0" smtClean="0">
                    <a:latin typeface="Arial" pitchFamily="34" charset="0"/>
                    <a:cs typeface="Arial" pitchFamily="34" charset="0"/>
                  </a:rPr>
                  <a:t> </a:t>
                </a:r>
                <a:r>
                  <a:rPr lang="en-US" sz="2200" b="0" i="0" baseline="0" dirty="0">
                    <a:latin typeface="Arial" pitchFamily="34" charset="0"/>
                    <a:cs typeface="Arial" pitchFamily="34" charset="0"/>
                  </a:rPr>
                  <a:t>(</a:t>
                </a:r>
                <a:r>
                  <a:rPr lang="en-US" sz="2200" b="0" i="0" baseline="0" dirty="0" err="1">
                    <a:latin typeface="Arial" pitchFamily="34" charset="0"/>
                    <a:cs typeface="Arial" pitchFamily="34" charset="0"/>
                  </a:rPr>
                  <a:t>nmoles</a:t>
                </a:r>
                <a:r>
                  <a:rPr lang="en-US" sz="2200" b="0" i="0" baseline="0" dirty="0">
                    <a:latin typeface="Arial" pitchFamily="34" charset="0"/>
                    <a:cs typeface="Arial" pitchFamily="34" charset="0"/>
                  </a:rPr>
                  <a:t>)</a:t>
                </a:r>
              </a:p>
            </c:rich>
          </c:tx>
          <c:layout>
            <c:manualLayout>
              <c:xMode val="edge"/>
              <c:yMode val="edge"/>
              <c:x val="2.2739320800275804E-2"/>
              <c:y val="5.3342497615996916E-2"/>
            </c:manualLayout>
          </c:layout>
          <c:overlay val="0"/>
        </c:title>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8256716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0956919858701902"/>
          <c:y val="0.12127512127512104"/>
          <c:w val="0.85460558031749811"/>
          <c:h val="0.76012004736414318"/>
        </c:manualLayout>
      </c:layout>
      <c:scatterChart>
        <c:scatterStyle val="lineMarker"/>
        <c:varyColors val="0"/>
        <c:ser>
          <c:idx val="0"/>
          <c:order val="0"/>
          <c:tx>
            <c:v>4.75 M GA, 100mM load</c:v>
          </c:tx>
          <c:spPr>
            <a:ln w="50800">
              <a:solidFill>
                <a:schemeClr val="accent1"/>
              </a:solidFill>
            </a:ln>
          </c:spPr>
          <c:marker>
            <c:spPr>
              <a:solidFill>
                <a:schemeClr val="accent1"/>
              </a:solidFill>
              <a:ln>
                <a:noFill/>
              </a:ln>
            </c:spPr>
          </c:marker>
          <c:errBars>
            <c:errDir val="y"/>
            <c:errBarType val="plus"/>
            <c:errValType val="cust"/>
            <c:noEndCap val="0"/>
            <c:plus>
              <c:numRef>
                <c:f>'Figure 4 microsphere H2S releas'!$F$126:$F$134</c:f>
                <c:numCache>
                  <c:formatCode>General</c:formatCode>
                  <c:ptCount val="9"/>
                  <c:pt idx="0">
                    <c:v>0</c:v>
                  </c:pt>
                  <c:pt idx="1">
                    <c:v>0.48094070015339901</c:v>
                  </c:pt>
                  <c:pt idx="2">
                    <c:v>0.26861492411605803</c:v>
                  </c:pt>
                  <c:pt idx="3">
                    <c:v>0.36801919847077702</c:v>
                  </c:pt>
                  <c:pt idx="4">
                    <c:v>0.67710281225120716</c:v>
                  </c:pt>
                  <c:pt idx="5">
                    <c:v>0.40672937429648903</c:v>
                  </c:pt>
                  <c:pt idx="6">
                    <c:v>0.68516471233058318</c:v>
                  </c:pt>
                  <c:pt idx="7">
                    <c:v>0.67871931294396715</c:v>
                  </c:pt>
                  <c:pt idx="8">
                    <c:v>0.436042116586907</c:v>
                  </c:pt>
                </c:numCache>
              </c:numRef>
            </c:plus>
            <c:spPr>
              <a:ln w="12700">
                <a:solidFill>
                  <a:srgbClr val="000000"/>
                </a:solidFill>
                <a:prstDash val="solid"/>
              </a:ln>
            </c:spPr>
          </c:errBars>
          <c:xVal>
            <c:numRef>
              <c:f>'Figure 4 microsphere H2S releas'!$A$115:$A$123</c:f>
              <c:numCache>
                <c:formatCode>General</c:formatCode>
                <c:ptCount val="9"/>
                <c:pt idx="0">
                  <c:v>0.5</c:v>
                </c:pt>
                <c:pt idx="1">
                  <c:v>15</c:v>
                </c:pt>
                <c:pt idx="2">
                  <c:v>30</c:v>
                </c:pt>
                <c:pt idx="3">
                  <c:v>60</c:v>
                </c:pt>
                <c:pt idx="4">
                  <c:v>120</c:v>
                </c:pt>
                <c:pt idx="5">
                  <c:v>180</c:v>
                </c:pt>
                <c:pt idx="6">
                  <c:v>240</c:v>
                </c:pt>
                <c:pt idx="7">
                  <c:v>300</c:v>
                </c:pt>
                <c:pt idx="8">
                  <c:v>360</c:v>
                </c:pt>
              </c:numCache>
            </c:numRef>
          </c:xVal>
          <c:yVal>
            <c:numRef>
              <c:f>'Figure 4 microsphere H2S releas'!$F$115:$F$123</c:f>
              <c:numCache>
                <c:formatCode>General</c:formatCode>
                <c:ptCount val="9"/>
                <c:pt idx="0">
                  <c:v>1</c:v>
                </c:pt>
                <c:pt idx="1">
                  <c:v>1.297452694969121</c:v>
                </c:pt>
                <c:pt idx="2">
                  <c:v>1.4848811715568573</c:v>
                </c:pt>
                <c:pt idx="3">
                  <c:v>1.534129023805282</c:v>
                </c:pt>
                <c:pt idx="4">
                  <c:v>1.662652213392473</c:v>
                </c:pt>
                <c:pt idx="5">
                  <c:v>1.514371276576157</c:v>
                </c:pt>
                <c:pt idx="6">
                  <c:v>1.6782287970183798</c:v>
                </c:pt>
                <c:pt idx="7">
                  <c:v>1.4586642585930267</c:v>
                </c:pt>
                <c:pt idx="8">
                  <c:v>1.315932423270423</c:v>
                </c:pt>
              </c:numCache>
            </c:numRef>
          </c:yVal>
          <c:smooth val="0"/>
        </c:ser>
        <c:ser>
          <c:idx val="1"/>
          <c:order val="1"/>
          <c:tx>
            <c:v>4.75 M GA, 25 mM load</c:v>
          </c:tx>
          <c:spPr>
            <a:ln w="50800">
              <a:solidFill>
                <a:schemeClr val="accent3">
                  <a:lumMod val="75000"/>
                </a:schemeClr>
              </a:solidFill>
            </a:ln>
          </c:spPr>
          <c:marker>
            <c:spPr>
              <a:solidFill>
                <a:schemeClr val="accent3">
                  <a:lumMod val="75000"/>
                </a:schemeClr>
              </a:solidFill>
              <a:ln>
                <a:noFill/>
              </a:ln>
            </c:spPr>
          </c:marker>
          <c:errBars>
            <c:errDir val="y"/>
            <c:errBarType val="plus"/>
            <c:errValType val="cust"/>
            <c:noEndCap val="1"/>
            <c:plus>
              <c:numRef>
                <c:f>'Figure 4 microsphere H2S releas'!$D$126:$D$134</c:f>
                <c:numCache>
                  <c:formatCode>General</c:formatCode>
                  <c:ptCount val="9"/>
                  <c:pt idx="0">
                    <c:v>0</c:v>
                  </c:pt>
                  <c:pt idx="1">
                    <c:v>6.6536370614909413E-2</c:v>
                  </c:pt>
                  <c:pt idx="2">
                    <c:v>0.11271595211989199</c:v>
                  </c:pt>
                  <c:pt idx="3">
                    <c:v>0.67936106964021203</c:v>
                  </c:pt>
                  <c:pt idx="4">
                    <c:v>0.60178657679923397</c:v>
                  </c:pt>
                  <c:pt idx="5">
                    <c:v>0.77148337357857022</c:v>
                  </c:pt>
                  <c:pt idx="6">
                    <c:v>0.73224752857765296</c:v>
                  </c:pt>
                  <c:pt idx="7">
                    <c:v>0.852063827086464</c:v>
                  </c:pt>
                  <c:pt idx="8">
                    <c:v>0.88882065707444413</c:v>
                  </c:pt>
                </c:numCache>
              </c:numRef>
            </c:plus>
            <c:spPr>
              <a:ln w="12700">
                <a:solidFill>
                  <a:srgbClr val="000000"/>
                </a:solidFill>
                <a:prstDash val="solid"/>
              </a:ln>
            </c:spPr>
          </c:errBars>
          <c:xVal>
            <c:numRef>
              <c:f>'Figure 4 microsphere H2S releas'!$A$115:$A$123</c:f>
              <c:numCache>
                <c:formatCode>General</c:formatCode>
                <c:ptCount val="9"/>
                <c:pt idx="0">
                  <c:v>0.5</c:v>
                </c:pt>
                <c:pt idx="1">
                  <c:v>15</c:v>
                </c:pt>
                <c:pt idx="2">
                  <c:v>30</c:v>
                </c:pt>
                <c:pt idx="3">
                  <c:v>60</c:v>
                </c:pt>
                <c:pt idx="4">
                  <c:v>120</c:v>
                </c:pt>
                <c:pt idx="5">
                  <c:v>180</c:v>
                </c:pt>
                <c:pt idx="6">
                  <c:v>240</c:v>
                </c:pt>
                <c:pt idx="7">
                  <c:v>300</c:v>
                </c:pt>
                <c:pt idx="8">
                  <c:v>360</c:v>
                </c:pt>
              </c:numCache>
            </c:numRef>
          </c:xVal>
          <c:yVal>
            <c:numRef>
              <c:f>'Figure 4 microsphere H2S releas'!$D$115:$D$123</c:f>
              <c:numCache>
                <c:formatCode>General</c:formatCode>
                <c:ptCount val="9"/>
                <c:pt idx="0">
                  <c:v>1</c:v>
                </c:pt>
                <c:pt idx="1">
                  <c:v>1.1243160573226978</c:v>
                </c:pt>
                <c:pt idx="2">
                  <c:v>1.1408184015289002</c:v>
                </c:pt>
                <c:pt idx="3">
                  <c:v>1.250211233230943</c:v>
                </c:pt>
                <c:pt idx="4">
                  <c:v>1.4242154048105453</c:v>
                </c:pt>
                <c:pt idx="5">
                  <c:v>1.2786819477593039</c:v>
                </c:pt>
                <c:pt idx="6">
                  <c:v>1.412888244629779</c:v>
                </c:pt>
                <c:pt idx="7">
                  <c:v>1.2093995899036478</c:v>
                </c:pt>
                <c:pt idx="8">
                  <c:v>1.1405460831694958</c:v>
                </c:pt>
              </c:numCache>
            </c:numRef>
          </c:yVal>
          <c:smooth val="0"/>
        </c:ser>
        <c:ser>
          <c:idx val="2"/>
          <c:order val="2"/>
          <c:tx>
            <c:v>1 M GA, 25 mM load</c:v>
          </c:tx>
          <c:spPr>
            <a:ln w="50800">
              <a:solidFill>
                <a:schemeClr val="accent5">
                  <a:lumMod val="75000"/>
                </a:schemeClr>
              </a:solidFill>
            </a:ln>
          </c:spPr>
          <c:marker>
            <c:spPr>
              <a:solidFill>
                <a:schemeClr val="accent5">
                  <a:lumMod val="75000"/>
                </a:schemeClr>
              </a:solidFill>
              <a:ln>
                <a:noFill/>
              </a:ln>
            </c:spPr>
          </c:marker>
          <c:errBars>
            <c:errDir val="y"/>
            <c:errBarType val="plus"/>
            <c:errValType val="cust"/>
            <c:noEndCap val="1"/>
            <c:plus>
              <c:numRef>
                <c:f>'Figure 4 microsphere H2S releas'!$C$126:$C$134</c:f>
                <c:numCache>
                  <c:formatCode>General</c:formatCode>
                  <c:ptCount val="9"/>
                  <c:pt idx="0">
                    <c:v>0</c:v>
                  </c:pt>
                  <c:pt idx="1">
                    <c:v>0.13928070311182703</c:v>
                  </c:pt>
                  <c:pt idx="3">
                    <c:v>0.10813124555519003</c:v>
                  </c:pt>
                  <c:pt idx="4">
                    <c:v>0.15496401400289506</c:v>
                  </c:pt>
                  <c:pt idx="5">
                    <c:v>0.14909809974067903</c:v>
                  </c:pt>
                  <c:pt idx="6">
                    <c:v>0.11939159823891801</c:v>
                  </c:pt>
                  <c:pt idx="7">
                    <c:v>0.14012779606139603</c:v>
                  </c:pt>
                  <c:pt idx="8">
                    <c:v>9.5518328765380411E-2</c:v>
                  </c:pt>
                </c:numCache>
              </c:numRef>
            </c:plus>
            <c:spPr>
              <a:ln w="12700">
                <a:solidFill>
                  <a:srgbClr val="000000"/>
                </a:solidFill>
                <a:prstDash val="solid"/>
              </a:ln>
            </c:spPr>
          </c:errBars>
          <c:xVal>
            <c:numRef>
              <c:f>'Figure 4 microsphere H2S releas'!$A$115:$A$123</c:f>
              <c:numCache>
                <c:formatCode>General</c:formatCode>
                <c:ptCount val="9"/>
                <c:pt idx="0">
                  <c:v>0.5</c:v>
                </c:pt>
                <c:pt idx="1">
                  <c:v>15</c:v>
                </c:pt>
                <c:pt idx="2">
                  <c:v>30</c:v>
                </c:pt>
                <c:pt idx="3">
                  <c:v>60</c:v>
                </c:pt>
                <c:pt idx="4">
                  <c:v>120</c:v>
                </c:pt>
                <c:pt idx="5">
                  <c:v>180</c:v>
                </c:pt>
                <c:pt idx="6">
                  <c:v>240</c:v>
                </c:pt>
                <c:pt idx="7">
                  <c:v>300</c:v>
                </c:pt>
                <c:pt idx="8">
                  <c:v>360</c:v>
                </c:pt>
              </c:numCache>
            </c:numRef>
          </c:xVal>
          <c:yVal>
            <c:numRef>
              <c:f>'Figure 4 microsphere H2S releas'!$C$115:$C$123</c:f>
              <c:numCache>
                <c:formatCode>General</c:formatCode>
                <c:ptCount val="9"/>
                <c:pt idx="0">
                  <c:v>1</c:v>
                </c:pt>
                <c:pt idx="1">
                  <c:v>1.0681554780158642</c:v>
                </c:pt>
                <c:pt idx="2">
                  <c:v>1.0106386420948887</c:v>
                </c:pt>
                <c:pt idx="3">
                  <c:v>1.002523504312036</c:v>
                </c:pt>
                <c:pt idx="4">
                  <c:v>1.025879940363315</c:v>
                </c:pt>
                <c:pt idx="5">
                  <c:v>0.93253360817466591</c:v>
                </c:pt>
                <c:pt idx="6">
                  <c:v>0.79334140126980313</c:v>
                </c:pt>
                <c:pt idx="7">
                  <c:v>0.78020824930056698</c:v>
                </c:pt>
                <c:pt idx="8">
                  <c:v>0.70555139413229095</c:v>
                </c:pt>
              </c:numCache>
            </c:numRef>
          </c:yVal>
          <c:smooth val="0"/>
        </c:ser>
        <c:ser>
          <c:idx val="3"/>
          <c:order val="3"/>
          <c:tx>
            <c:v>No microspheres</c:v>
          </c:tx>
          <c:spPr>
            <a:ln w="50800">
              <a:solidFill>
                <a:schemeClr val="bg2">
                  <a:lumMod val="50000"/>
                </a:schemeClr>
              </a:solidFill>
              <a:prstDash val="solid"/>
            </a:ln>
          </c:spPr>
          <c:marker>
            <c:symbol val="circle"/>
            <c:size val="7"/>
            <c:spPr>
              <a:solidFill>
                <a:schemeClr val="bg2">
                  <a:lumMod val="50000"/>
                </a:schemeClr>
              </a:solidFill>
              <a:ln>
                <a:noFill/>
                <a:prstDash val="solid"/>
              </a:ln>
            </c:spPr>
          </c:marker>
          <c:errBars>
            <c:errDir val="y"/>
            <c:errBarType val="plus"/>
            <c:errValType val="cust"/>
            <c:noEndCap val="0"/>
            <c:plus>
              <c:numRef>
                <c:f>'Figure 4 microsphere H2S releas'!$G$126:$G$134</c:f>
                <c:numCache>
                  <c:formatCode>General</c:formatCode>
                  <c:ptCount val="9"/>
                  <c:pt idx="0">
                    <c:v>0</c:v>
                  </c:pt>
                  <c:pt idx="1">
                    <c:v>4.0966508286400409E-2</c:v>
                  </c:pt>
                  <c:pt idx="2">
                    <c:v>4.8576369254704717E-2</c:v>
                  </c:pt>
                  <c:pt idx="3">
                    <c:v>4.793389329674802E-2</c:v>
                  </c:pt>
                  <c:pt idx="4">
                    <c:v>3.4912543475001799E-2</c:v>
                  </c:pt>
                  <c:pt idx="5">
                    <c:v>4.7031515612037805E-2</c:v>
                  </c:pt>
                  <c:pt idx="6">
                    <c:v>3.0181146256515898E-2</c:v>
                  </c:pt>
                  <c:pt idx="7">
                    <c:v>3.5974202241742803E-2</c:v>
                  </c:pt>
                  <c:pt idx="8">
                    <c:v>3.62078636578285E-2</c:v>
                  </c:pt>
                </c:numCache>
              </c:numRef>
            </c:plus>
            <c:spPr>
              <a:ln w="12700">
                <a:solidFill>
                  <a:srgbClr val="000000"/>
                </a:solidFill>
                <a:prstDash val="solid"/>
              </a:ln>
            </c:spPr>
          </c:errBars>
          <c:xVal>
            <c:numRef>
              <c:f>'Figure 4 microsphere H2S releas'!$A$115:$A$123</c:f>
              <c:numCache>
                <c:formatCode>General</c:formatCode>
                <c:ptCount val="9"/>
                <c:pt idx="0">
                  <c:v>0.5</c:v>
                </c:pt>
                <c:pt idx="1">
                  <c:v>15</c:v>
                </c:pt>
                <c:pt idx="2">
                  <c:v>30</c:v>
                </c:pt>
                <c:pt idx="3">
                  <c:v>60</c:v>
                </c:pt>
                <c:pt idx="4">
                  <c:v>120</c:v>
                </c:pt>
                <c:pt idx="5">
                  <c:v>180</c:v>
                </c:pt>
                <c:pt idx="6">
                  <c:v>240</c:v>
                </c:pt>
                <c:pt idx="7">
                  <c:v>300</c:v>
                </c:pt>
                <c:pt idx="8">
                  <c:v>360</c:v>
                </c:pt>
              </c:numCache>
            </c:numRef>
          </c:xVal>
          <c:yVal>
            <c:numRef>
              <c:f>'Figure 4 microsphere H2S releas'!$G$115:$G$123</c:f>
              <c:numCache>
                <c:formatCode>General</c:formatCode>
                <c:ptCount val="9"/>
                <c:pt idx="0">
                  <c:v>1</c:v>
                </c:pt>
                <c:pt idx="1">
                  <c:v>0.9629710754538342</c:v>
                </c:pt>
                <c:pt idx="2">
                  <c:v>0.9520722108843851</c:v>
                </c:pt>
                <c:pt idx="3">
                  <c:v>0.86908818654029607</c:v>
                </c:pt>
                <c:pt idx="4">
                  <c:v>0.80745592940765687</c:v>
                </c:pt>
                <c:pt idx="5">
                  <c:v>0.74980351450586114</c:v>
                </c:pt>
                <c:pt idx="6">
                  <c:v>0.66568348327487825</c:v>
                </c:pt>
                <c:pt idx="7">
                  <c:v>0.66510722167553216</c:v>
                </c:pt>
                <c:pt idx="8">
                  <c:v>0.66355849513246601</c:v>
                </c:pt>
              </c:numCache>
            </c:numRef>
          </c:yVal>
          <c:smooth val="0"/>
        </c:ser>
        <c:dLbls>
          <c:showLegendKey val="0"/>
          <c:showVal val="0"/>
          <c:showCatName val="0"/>
          <c:showSerName val="0"/>
          <c:showPercent val="0"/>
          <c:showBubbleSize val="0"/>
        </c:dLbls>
        <c:axId val="85361792"/>
        <c:axId val="85363328"/>
      </c:scatterChart>
      <c:valAx>
        <c:axId val="85361792"/>
        <c:scaling>
          <c:orientation val="minMax"/>
        </c:scaling>
        <c:delete val="0"/>
        <c:axPos val="b"/>
        <c:numFmt formatCode="General" sourceLinked="1"/>
        <c:majorTickMark val="out"/>
        <c:minorTickMark val="none"/>
        <c:tickLblPos val="nextTo"/>
        <c:txPr>
          <a:bodyPr rot="0" vert="horz"/>
          <a:lstStyle/>
          <a:p>
            <a:pPr>
              <a:defRPr sz="1800" b="0" i="0" u="none" strike="noStrike" baseline="0">
                <a:solidFill>
                  <a:srgbClr val="000000"/>
                </a:solidFill>
                <a:latin typeface="Arial"/>
                <a:ea typeface="Arial"/>
                <a:cs typeface="Arial"/>
              </a:defRPr>
            </a:pPr>
            <a:endParaRPr lang="en-US"/>
          </a:p>
        </c:txPr>
        <c:crossAx val="85363328"/>
        <c:crosses val="autoZero"/>
        <c:crossBetween val="midCat"/>
      </c:valAx>
      <c:valAx>
        <c:axId val="85363328"/>
        <c:scaling>
          <c:orientation val="minMax"/>
        </c:scaling>
        <c:delete val="0"/>
        <c:axPos val="l"/>
        <c:numFmt formatCode="General" sourceLinked="1"/>
        <c:majorTickMark val="out"/>
        <c:minorTickMark val="none"/>
        <c:tickLblPos val="nextTo"/>
        <c:txPr>
          <a:bodyPr/>
          <a:lstStyle/>
          <a:p>
            <a:pPr>
              <a:defRPr sz="1800" baseline="0">
                <a:latin typeface="Arial" pitchFamily="34" charset="0"/>
              </a:defRPr>
            </a:pPr>
            <a:endParaRPr lang="en-US"/>
          </a:p>
        </c:txPr>
        <c:crossAx val="85361792"/>
        <c:crosses val="autoZero"/>
        <c:crossBetween val="midCat"/>
      </c:valAx>
    </c:plotArea>
    <c:legend>
      <c:legendPos val="r"/>
      <c:layout>
        <c:manualLayout>
          <c:xMode val="edge"/>
          <c:yMode val="edge"/>
          <c:x val="0.68600105437948222"/>
          <c:y val="2.0790020790020804E-3"/>
          <c:w val="0.31185116897981813"/>
          <c:h val="0.31739453566225212"/>
        </c:manualLayout>
      </c:layout>
      <c:overlay val="0"/>
      <c:txPr>
        <a:bodyPr/>
        <a:lstStyle/>
        <a:p>
          <a:pPr>
            <a:defRPr sz="1600" baseline="0">
              <a:latin typeface="Arial" pitchFamily="34" charset="0"/>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v>Relative Metabolic Activity</c:v>
          </c:tx>
          <c:spPr>
            <a:solidFill>
              <a:schemeClr val="accent1"/>
            </a:solidFill>
          </c:spPr>
          <c:invertIfNegative val="0"/>
          <c:errBars>
            <c:errBarType val="plus"/>
            <c:errValType val="cust"/>
            <c:noEndCap val="0"/>
            <c:plus>
              <c:numRef>
                <c:f>'Figure 6 MTT assay'!$L$2:$L$5</c:f>
                <c:numCache>
                  <c:formatCode>General</c:formatCode>
                  <c:ptCount val="4"/>
                  <c:pt idx="0">
                    <c:v>3.4608524961344408E-2</c:v>
                  </c:pt>
                  <c:pt idx="1">
                    <c:v>2.5024987512484304E-2</c:v>
                  </c:pt>
                  <c:pt idx="2">
                    <c:v>2.2793151993039006E-2</c:v>
                  </c:pt>
                  <c:pt idx="3">
                    <c:v>1.83628550188813E-2</c:v>
                  </c:pt>
                </c:numCache>
              </c:numRef>
            </c:plus>
            <c:minus>
              <c:numLit>
                <c:formatCode>General</c:formatCode>
                <c:ptCount val="1"/>
                <c:pt idx="0">
                  <c:v>1</c:v>
                </c:pt>
              </c:numLit>
            </c:minus>
          </c:errBars>
          <c:cat>
            <c:numRef>
              <c:f>'Figure 6 MTT assay'!$A$2:$A$5</c:f>
              <c:numCache>
                <c:formatCode>General</c:formatCode>
                <c:ptCount val="4"/>
                <c:pt idx="0">
                  <c:v>0</c:v>
                </c:pt>
                <c:pt idx="1">
                  <c:v>10</c:v>
                </c:pt>
                <c:pt idx="2" formatCode="#,##0">
                  <c:v>1000</c:v>
                </c:pt>
                <c:pt idx="3" formatCode="#,##0">
                  <c:v>10000</c:v>
                </c:pt>
              </c:numCache>
            </c:numRef>
          </c:cat>
          <c:val>
            <c:numRef>
              <c:f>'Figure 6 MTT assay'!$K$2:$K$5</c:f>
              <c:numCache>
                <c:formatCode>General</c:formatCode>
                <c:ptCount val="4"/>
                <c:pt idx="0">
                  <c:v>0.24133333333333304</c:v>
                </c:pt>
                <c:pt idx="1">
                  <c:v>0.26700000000000002</c:v>
                </c:pt>
                <c:pt idx="2">
                  <c:v>0.25177777777777804</c:v>
                </c:pt>
                <c:pt idx="3">
                  <c:v>0.28855555555555601</c:v>
                </c:pt>
              </c:numCache>
            </c:numRef>
          </c:val>
        </c:ser>
        <c:dLbls>
          <c:showLegendKey val="0"/>
          <c:showVal val="0"/>
          <c:showCatName val="0"/>
          <c:showSerName val="0"/>
          <c:showPercent val="0"/>
          <c:showBubbleSize val="0"/>
        </c:dLbls>
        <c:gapWidth val="150"/>
        <c:axId val="84096896"/>
        <c:axId val="84098432"/>
      </c:barChart>
      <c:catAx>
        <c:axId val="84096896"/>
        <c:scaling>
          <c:orientation val="minMax"/>
        </c:scaling>
        <c:delete val="0"/>
        <c:axPos val="b"/>
        <c:numFmt formatCode="General" sourceLinked="1"/>
        <c:majorTickMark val="out"/>
        <c:minorTickMark val="none"/>
        <c:tickLblPos val="nextTo"/>
        <c:txPr>
          <a:bodyPr/>
          <a:lstStyle/>
          <a:p>
            <a:pPr>
              <a:defRPr sz="1800" baseline="0">
                <a:latin typeface="Arial" pitchFamily="34" charset="0"/>
              </a:defRPr>
            </a:pPr>
            <a:endParaRPr lang="en-US"/>
          </a:p>
        </c:txPr>
        <c:crossAx val="84098432"/>
        <c:crosses val="autoZero"/>
        <c:auto val="1"/>
        <c:lblAlgn val="ctr"/>
        <c:lblOffset val="100"/>
        <c:noMultiLvlLbl val="0"/>
      </c:catAx>
      <c:valAx>
        <c:axId val="84098432"/>
        <c:scaling>
          <c:orientation val="minMax"/>
        </c:scaling>
        <c:delete val="0"/>
        <c:axPos val="l"/>
        <c:majorGridlines>
          <c:spPr>
            <a:ln>
              <a:solidFill>
                <a:srgbClr val="4F81BD">
                  <a:alpha val="0"/>
                </a:srgbClr>
              </a:solidFill>
            </a:ln>
          </c:spPr>
        </c:majorGridlines>
        <c:numFmt formatCode="General" sourceLinked="1"/>
        <c:majorTickMark val="out"/>
        <c:minorTickMark val="none"/>
        <c:tickLblPos val="nextTo"/>
        <c:txPr>
          <a:bodyPr/>
          <a:lstStyle/>
          <a:p>
            <a:pPr>
              <a:defRPr sz="1800" baseline="0">
                <a:latin typeface="Arial" pitchFamily="34" charset="0"/>
              </a:defRPr>
            </a:pPr>
            <a:endParaRPr lang="en-US"/>
          </a:p>
        </c:txPr>
        <c:crossAx val="84096896"/>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226643399775603"/>
          <c:y val="4.85559848188915E-2"/>
          <c:w val="0.66853898417417512"/>
          <c:h val="0.72725342345474309"/>
        </c:manualLayout>
      </c:layout>
      <c:barChart>
        <c:barDir val="col"/>
        <c:grouping val="clustered"/>
        <c:varyColors val="0"/>
        <c:ser>
          <c:idx val="0"/>
          <c:order val="0"/>
          <c:tx>
            <c:v>Microspheres only</c:v>
          </c:tx>
          <c:spPr>
            <a:solidFill>
              <a:srgbClr val="727CA3"/>
            </a:solidFill>
          </c:spPr>
          <c:invertIfNegative val="0"/>
          <c:errBars>
            <c:errBarType val="plus"/>
            <c:errValType val="cust"/>
            <c:noEndCap val="0"/>
            <c:plus>
              <c:numRef>
                <c:f>'Figure 5 Live-Dead assay'!$H$4:$H$7</c:f>
                <c:numCache>
                  <c:formatCode>General</c:formatCode>
                  <c:ptCount val="4"/>
                  <c:pt idx="0">
                    <c:v>0.95349686395632594</c:v>
                  </c:pt>
                  <c:pt idx="1">
                    <c:v>0.59374275278656397</c:v>
                  </c:pt>
                  <c:pt idx="2">
                    <c:v>0.816062402144625</c:v>
                  </c:pt>
                  <c:pt idx="3">
                    <c:v>2.1663322814554613</c:v>
                  </c:pt>
                </c:numCache>
              </c:numRef>
            </c:plus>
            <c:minus>
              <c:numRef>
                <c:f>'Figure 5 Live-Dead assay'!$H$4:$H$7</c:f>
                <c:numCache>
                  <c:formatCode>General</c:formatCode>
                  <c:ptCount val="4"/>
                  <c:pt idx="0">
                    <c:v>0.95349686395632594</c:v>
                  </c:pt>
                  <c:pt idx="1">
                    <c:v>0.59374275278656397</c:v>
                  </c:pt>
                  <c:pt idx="2">
                    <c:v>0.816062402144625</c:v>
                  </c:pt>
                  <c:pt idx="3">
                    <c:v>2.1663322814554613</c:v>
                  </c:pt>
                </c:numCache>
              </c:numRef>
            </c:minus>
          </c:errBars>
          <c:cat>
            <c:strRef>
              <c:f>'Figure 5 Live-Dead assay'!$A$4:$A$7</c:f>
              <c:strCache>
                <c:ptCount val="4"/>
                <c:pt idx="0">
                  <c:v>0mg</c:v>
                </c:pt>
                <c:pt idx="1">
                  <c:v>50mg</c:v>
                </c:pt>
                <c:pt idx="2">
                  <c:v>100mg</c:v>
                </c:pt>
                <c:pt idx="3">
                  <c:v>250mg</c:v>
                </c:pt>
              </c:strCache>
            </c:strRef>
          </c:cat>
          <c:val>
            <c:numRef>
              <c:f>'Figure 5 Live-Dead assay'!$G$4:$G$7</c:f>
              <c:numCache>
                <c:formatCode>General</c:formatCode>
                <c:ptCount val="4"/>
                <c:pt idx="0">
                  <c:v>98.00197910105031</c:v>
                </c:pt>
                <c:pt idx="1">
                  <c:v>98.524938555733229</c:v>
                </c:pt>
                <c:pt idx="2">
                  <c:v>96.125554214134056</c:v>
                </c:pt>
                <c:pt idx="3">
                  <c:v>93.632201103257671</c:v>
                </c:pt>
              </c:numCache>
            </c:numRef>
          </c:val>
        </c:ser>
        <c:ser>
          <c:idx val="1"/>
          <c:order val="1"/>
          <c:tx>
            <c:v>Microspheres and NaHS</c:v>
          </c:tx>
          <c:invertIfNegative val="0"/>
          <c:errBars>
            <c:errBarType val="plus"/>
            <c:errValType val="cust"/>
            <c:noEndCap val="0"/>
            <c:plus>
              <c:numRef>
                <c:f>'Figure 5 Live-Dead assay'!$H$10:$H$13</c:f>
                <c:numCache>
                  <c:formatCode>General</c:formatCode>
                  <c:ptCount val="4"/>
                  <c:pt idx="0">
                    <c:v>0.21967930042844103</c:v>
                  </c:pt>
                  <c:pt idx="1">
                    <c:v>0.72588538322819818</c:v>
                  </c:pt>
                  <c:pt idx="2">
                    <c:v>6.4211449729994756</c:v>
                  </c:pt>
                  <c:pt idx="3">
                    <c:v>0.88632116168282193</c:v>
                  </c:pt>
                </c:numCache>
              </c:numRef>
            </c:plus>
            <c:minus>
              <c:numRef>
                <c:f>'Figure 5 Live-Dead assay'!$H$10:$H$13</c:f>
                <c:numCache>
                  <c:formatCode>General</c:formatCode>
                  <c:ptCount val="4"/>
                  <c:pt idx="0">
                    <c:v>0.21967930042844103</c:v>
                  </c:pt>
                  <c:pt idx="1">
                    <c:v>0.72588538322819818</c:v>
                  </c:pt>
                  <c:pt idx="2">
                    <c:v>6.4211449729994756</c:v>
                  </c:pt>
                  <c:pt idx="3">
                    <c:v>0.88632116168282193</c:v>
                  </c:pt>
                </c:numCache>
              </c:numRef>
            </c:minus>
          </c:errBars>
          <c:cat>
            <c:strRef>
              <c:f>'Figure 5 Live-Dead assay'!$A$4:$A$7</c:f>
              <c:strCache>
                <c:ptCount val="4"/>
                <c:pt idx="0">
                  <c:v>0mg</c:v>
                </c:pt>
                <c:pt idx="1">
                  <c:v>50mg</c:v>
                </c:pt>
                <c:pt idx="2">
                  <c:v>100mg</c:v>
                </c:pt>
                <c:pt idx="3">
                  <c:v>250mg</c:v>
                </c:pt>
              </c:strCache>
            </c:strRef>
          </c:cat>
          <c:val>
            <c:numRef>
              <c:f>'Figure 5 Live-Dead assay'!$G$10:$G$13</c:f>
              <c:numCache>
                <c:formatCode>General</c:formatCode>
                <c:ptCount val="4"/>
                <c:pt idx="0">
                  <c:v>99.765867828612912</c:v>
                </c:pt>
                <c:pt idx="1">
                  <c:v>98.629701423232973</c:v>
                </c:pt>
                <c:pt idx="2">
                  <c:v>85.890161459496255</c:v>
                </c:pt>
                <c:pt idx="3">
                  <c:v>96.245871498023448</c:v>
                </c:pt>
              </c:numCache>
            </c:numRef>
          </c:val>
        </c:ser>
        <c:dLbls>
          <c:showLegendKey val="0"/>
          <c:showVal val="0"/>
          <c:showCatName val="0"/>
          <c:showSerName val="0"/>
          <c:showPercent val="0"/>
          <c:showBubbleSize val="0"/>
        </c:dLbls>
        <c:gapWidth val="150"/>
        <c:axId val="84028416"/>
        <c:axId val="84050688"/>
      </c:barChart>
      <c:catAx>
        <c:axId val="84028416"/>
        <c:scaling>
          <c:orientation val="minMax"/>
        </c:scaling>
        <c:delete val="0"/>
        <c:axPos val="b"/>
        <c:majorTickMark val="out"/>
        <c:minorTickMark val="none"/>
        <c:tickLblPos val="nextTo"/>
        <c:txPr>
          <a:bodyPr/>
          <a:lstStyle/>
          <a:p>
            <a:pPr>
              <a:defRPr sz="1800" baseline="0">
                <a:latin typeface="Arial" pitchFamily="34" charset="0"/>
                <a:cs typeface="Arial" pitchFamily="34" charset="0"/>
              </a:defRPr>
            </a:pPr>
            <a:endParaRPr lang="en-US"/>
          </a:p>
        </c:txPr>
        <c:crossAx val="84050688"/>
        <c:crosses val="autoZero"/>
        <c:auto val="1"/>
        <c:lblAlgn val="ctr"/>
        <c:lblOffset val="100"/>
        <c:noMultiLvlLbl val="0"/>
      </c:catAx>
      <c:valAx>
        <c:axId val="84050688"/>
        <c:scaling>
          <c:orientation val="minMax"/>
          <c:max val="100"/>
          <c:min val="75"/>
        </c:scaling>
        <c:delete val="0"/>
        <c:axPos val="l"/>
        <c:title>
          <c:tx>
            <c:rich>
              <a:bodyPr rot="-5400000" vert="horz"/>
              <a:lstStyle/>
              <a:p>
                <a:pPr>
                  <a:defRPr sz="2400" b="0">
                    <a:latin typeface="Cambria" pitchFamily="18" charset="0"/>
                    <a:cs typeface="Arial" pitchFamily="34" charset="0"/>
                  </a:defRPr>
                </a:pPr>
                <a:r>
                  <a:rPr lang="en-US" sz="2200" b="0" dirty="0" smtClean="0">
                    <a:latin typeface="Arial" pitchFamily="34" charset="0"/>
                    <a:cs typeface="Arial" pitchFamily="34" charset="0"/>
                  </a:rPr>
                  <a:t> </a:t>
                </a:r>
                <a:r>
                  <a:rPr lang="en-US" sz="2200" b="0" dirty="0">
                    <a:latin typeface="Arial" pitchFamily="34" charset="0"/>
                    <a:cs typeface="Arial" pitchFamily="34" charset="0"/>
                  </a:rPr>
                  <a:t>Live </a:t>
                </a:r>
                <a:r>
                  <a:rPr lang="en-US" sz="2200" b="0" dirty="0" smtClean="0">
                    <a:latin typeface="Arial" pitchFamily="34" charset="0"/>
                    <a:cs typeface="Arial" pitchFamily="34" charset="0"/>
                  </a:rPr>
                  <a:t>cells (% total)</a:t>
                </a:r>
                <a:endParaRPr lang="en-US" sz="2200" b="0" dirty="0">
                  <a:latin typeface="Arial" pitchFamily="34" charset="0"/>
                  <a:cs typeface="Arial" pitchFamily="34" charset="0"/>
                </a:endParaRPr>
              </a:p>
            </c:rich>
          </c:tx>
          <c:layout/>
          <c:overlay val="0"/>
        </c:title>
        <c:numFmt formatCode="General" sourceLinked="1"/>
        <c:majorTickMark val="out"/>
        <c:minorTickMark val="none"/>
        <c:tickLblPos val="nextTo"/>
        <c:txPr>
          <a:bodyPr/>
          <a:lstStyle/>
          <a:p>
            <a:pPr>
              <a:defRPr sz="1800" baseline="0">
                <a:latin typeface="Arial" pitchFamily="34" charset="0"/>
                <a:cs typeface="Arial" pitchFamily="34" charset="0"/>
              </a:defRPr>
            </a:pPr>
            <a:endParaRPr lang="en-US"/>
          </a:p>
        </c:txPr>
        <c:crossAx val="84028416"/>
        <c:crosses val="autoZero"/>
        <c:crossBetween val="between"/>
        <c:majorUnit val="5"/>
      </c:valAx>
    </c:plotArea>
    <c:legend>
      <c:legendPos val="r"/>
      <c:legendEntry>
        <c:idx val="0"/>
        <c:txPr>
          <a:bodyPr/>
          <a:lstStyle/>
          <a:p>
            <a:pPr>
              <a:defRPr sz="1800" baseline="0">
                <a:latin typeface="Arial" pitchFamily="34" charset="0"/>
                <a:cs typeface="Arial" pitchFamily="34" charset="0"/>
              </a:defRPr>
            </a:pPr>
            <a:endParaRPr lang="en-US"/>
          </a:p>
        </c:txPr>
      </c:legendEntry>
      <c:legendEntry>
        <c:idx val="1"/>
        <c:txPr>
          <a:bodyPr/>
          <a:lstStyle/>
          <a:p>
            <a:pPr>
              <a:defRPr sz="1800" baseline="0">
                <a:latin typeface="Arial" pitchFamily="34" charset="0"/>
                <a:cs typeface="Arial" pitchFamily="34" charset="0"/>
              </a:defRPr>
            </a:pPr>
            <a:endParaRPr lang="en-US"/>
          </a:p>
        </c:txPr>
      </c:legendEntry>
      <c:layout>
        <c:manualLayout>
          <c:xMode val="edge"/>
          <c:yMode val="edge"/>
          <c:x val="0.79983029893741198"/>
          <c:y val="0.32908807551502611"/>
          <c:w val="0.19854024496937903"/>
          <c:h val="0.29978347655945509"/>
        </c:manualLayout>
      </c:layout>
      <c:overlay val="0"/>
      <c:txPr>
        <a:bodyPr/>
        <a:lstStyle/>
        <a:p>
          <a:pPr>
            <a:defRPr sz="1800">
              <a:latin typeface="Cambria" pitchFamily="18" charset="0"/>
              <a:cs typeface="Arial" pitchFamily="34" charset="0"/>
            </a:defRPr>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50849157472807"/>
          <c:y val="4.0344218791099305E-2"/>
          <c:w val="0.76901666202040209"/>
          <c:h val="0.62181358899330996"/>
        </c:manualLayout>
      </c:layout>
      <c:barChart>
        <c:barDir val="col"/>
        <c:grouping val="clustered"/>
        <c:varyColors val="0"/>
        <c:ser>
          <c:idx val="1"/>
          <c:order val="0"/>
          <c:tx>
            <c:v>0 hour</c:v>
          </c:tx>
          <c:spPr>
            <a:solidFill>
              <a:schemeClr val="bg2">
                <a:lumMod val="50000"/>
              </a:schemeClr>
            </a:solidFill>
          </c:spPr>
          <c:invertIfNegative val="0"/>
          <c:errBars>
            <c:errBarType val="plus"/>
            <c:errValType val="cust"/>
            <c:noEndCap val="0"/>
            <c:plus>
              <c:numRef>
                <c:f>'Figure 8 ATP content'!$I$4</c:f>
                <c:numCache>
                  <c:formatCode>General</c:formatCode>
                  <c:ptCount val="1"/>
                  <c:pt idx="0">
                    <c:v>1.3282187377188195E-4</c:v>
                  </c:pt>
                </c:numCache>
              </c:numRef>
            </c:plus>
            <c:minus>
              <c:numRef>
                <c:f>'Figure 8 ATP content'!$I$4</c:f>
                <c:numCache>
                  <c:formatCode>General</c:formatCode>
                  <c:ptCount val="1"/>
                  <c:pt idx="0">
                    <c:v>1.3282187377188195E-4</c:v>
                  </c:pt>
                </c:numCache>
              </c:numRef>
            </c:minus>
          </c:errBars>
          <c:cat>
            <c:strRef>
              <c:f>('Figure 8 ATP content'!$F$4,'Figure 8 ATP content'!$F$5,'Figure 8 ATP content'!$F$9,'Figure 8 ATP content'!$F$13,'Figure 8 ATP content'!$F$16,'Figure 8 ATP content'!$F$19)</c:f>
              <c:strCache>
                <c:ptCount val="6"/>
                <c:pt idx="0">
                  <c:v>C-frozen</c:v>
                </c:pt>
                <c:pt idx="1">
                  <c:v>C-ischemia+UW</c:v>
                </c:pt>
                <c:pt idx="2">
                  <c:v>C-UW</c:v>
                </c:pt>
                <c:pt idx="3">
                  <c:v>E-UW+NaHS</c:v>
                </c:pt>
                <c:pt idx="4">
                  <c:v>E-UW+μS </c:v>
                </c:pt>
                <c:pt idx="5">
                  <c:v>E-UW+μS+NaHS </c:v>
                </c:pt>
              </c:strCache>
            </c:strRef>
          </c:cat>
          <c:val>
            <c:numRef>
              <c:f>'Figure 8 ATP content'!$H$4</c:f>
              <c:numCache>
                <c:formatCode>General</c:formatCode>
                <c:ptCount val="1"/>
                <c:pt idx="0">
                  <c:v>8.3371292681931716E-4</c:v>
                </c:pt>
              </c:numCache>
            </c:numRef>
          </c:val>
        </c:ser>
        <c:ser>
          <c:idx val="2"/>
          <c:order val="1"/>
          <c:tx>
            <c:v>2 hours</c:v>
          </c:tx>
          <c:spPr>
            <a:solidFill>
              <a:schemeClr val="accent1"/>
            </a:solidFill>
          </c:spPr>
          <c:invertIfNegative val="0"/>
          <c:errBars>
            <c:errBarType val="plus"/>
            <c:errValType val="cust"/>
            <c:noEndCap val="0"/>
            <c:plus>
              <c:numRef>
                <c:f>('Figure 8 ATP content'!$K$4,'Figure 8 ATP content'!$I$6,'Figure 8 ATP content'!$I$10,'Figure 8 ATP content'!$I$13,'Figure 8 ATP content'!$I$16,'Figure 8 ATP content'!$I$19)</c:f>
                <c:numCache>
                  <c:formatCode>General</c:formatCode>
                  <c:ptCount val="6"/>
                  <c:pt idx="1">
                    <c:v>2.0519181126318201E-4</c:v>
                  </c:pt>
                  <c:pt idx="2">
                    <c:v>2.8608131094118219E-4</c:v>
                  </c:pt>
                  <c:pt idx="3">
                    <c:v>5.0809538869986089E-4</c:v>
                  </c:pt>
                  <c:pt idx="4">
                    <c:v>1.7526123133935001E-4</c:v>
                  </c:pt>
                  <c:pt idx="5">
                    <c:v>2.0965617147732202E-4</c:v>
                  </c:pt>
                </c:numCache>
              </c:numRef>
            </c:plus>
            <c:minus>
              <c:numRef>
                <c:f>('Figure 8 ATP content'!$K$4,'Figure 8 ATP content'!$I$6,'Figure 8 ATP content'!$I$10,'Figure 8 ATP content'!$I$13,'Figure 8 ATP content'!$I$16,'Figure 8 ATP content'!$I$19)</c:f>
                <c:numCache>
                  <c:formatCode>General</c:formatCode>
                  <c:ptCount val="6"/>
                  <c:pt idx="1">
                    <c:v>2.0519181126318201E-4</c:v>
                  </c:pt>
                  <c:pt idx="2">
                    <c:v>2.8608131094118219E-4</c:v>
                  </c:pt>
                  <c:pt idx="3">
                    <c:v>5.0809538869986089E-4</c:v>
                  </c:pt>
                  <c:pt idx="4">
                    <c:v>1.7526123133935001E-4</c:v>
                  </c:pt>
                  <c:pt idx="5">
                    <c:v>2.0965617147732202E-4</c:v>
                  </c:pt>
                </c:numCache>
              </c:numRef>
            </c:minus>
          </c:errBars>
          <c:cat>
            <c:strRef>
              <c:f>('Figure 8 ATP content'!$F$4,'Figure 8 ATP content'!$F$5,'Figure 8 ATP content'!$F$9,'Figure 8 ATP content'!$F$13,'Figure 8 ATP content'!$F$16,'Figure 8 ATP content'!$F$19)</c:f>
              <c:strCache>
                <c:ptCount val="6"/>
                <c:pt idx="0">
                  <c:v>C-frozen</c:v>
                </c:pt>
                <c:pt idx="1">
                  <c:v>C-ischemia+UW</c:v>
                </c:pt>
                <c:pt idx="2">
                  <c:v>C-UW</c:v>
                </c:pt>
                <c:pt idx="3">
                  <c:v>E-UW+NaHS</c:v>
                </c:pt>
                <c:pt idx="4">
                  <c:v>E-UW+μS </c:v>
                </c:pt>
                <c:pt idx="5">
                  <c:v>E-UW+μS+NaHS </c:v>
                </c:pt>
              </c:strCache>
            </c:strRef>
          </c:cat>
          <c:val>
            <c:numRef>
              <c:f>('Figure 8 ATP content'!$K$4,'Figure 8 ATP content'!$H$6,'Figure 8 ATP content'!$H$10,'Figure 8 ATP content'!$H$13,'Figure 8 ATP content'!$H$16,'Figure 8 ATP content'!$H$19)</c:f>
              <c:numCache>
                <c:formatCode>General</c:formatCode>
                <c:ptCount val="6"/>
                <c:pt idx="1">
                  <c:v>1.3796487902411302E-3</c:v>
                </c:pt>
                <c:pt idx="2">
                  <c:v>1.0895551386458102E-3</c:v>
                </c:pt>
                <c:pt idx="3">
                  <c:v>2.0792891024337206E-3</c:v>
                </c:pt>
                <c:pt idx="4">
                  <c:v>2.1106459478071001E-3</c:v>
                </c:pt>
                <c:pt idx="5">
                  <c:v>1.7289507879304103E-3</c:v>
                </c:pt>
              </c:numCache>
            </c:numRef>
          </c:val>
        </c:ser>
        <c:ser>
          <c:idx val="0"/>
          <c:order val="2"/>
          <c:tx>
            <c:v>4 hours</c:v>
          </c:tx>
          <c:spPr>
            <a:solidFill>
              <a:schemeClr val="accent3">
                <a:lumMod val="75000"/>
              </a:schemeClr>
            </a:solidFill>
          </c:spPr>
          <c:invertIfNegative val="0"/>
          <c:errBars>
            <c:errBarType val="plus"/>
            <c:errValType val="cust"/>
            <c:noEndCap val="0"/>
            <c:plus>
              <c:numRef>
                <c:f>('Figure 8 ATP content'!$K$4,'Figure 8 ATP content'!$I$7,'Figure 8 ATP content'!$I$11,'Figure 8 ATP content'!$I$14,'Figure 8 ATP content'!$I$17,'Figure 8 ATP content'!$I$20)</c:f>
                <c:numCache>
                  <c:formatCode>General</c:formatCode>
                  <c:ptCount val="6"/>
                  <c:pt idx="1">
                    <c:v>3.4145116633027599E-4</c:v>
                  </c:pt>
                  <c:pt idx="2">
                    <c:v>3.247842340096361E-4</c:v>
                  </c:pt>
                  <c:pt idx="3">
                    <c:v>2.1441625783622206E-4</c:v>
                  </c:pt>
                  <c:pt idx="4">
                    <c:v>2.0446584598481703E-4</c:v>
                  </c:pt>
                  <c:pt idx="5">
                    <c:v>1.80922533709618E-4</c:v>
                  </c:pt>
                </c:numCache>
              </c:numRef>
            </c:plus>
            <c:minus>
              <c:numRef>
                <c:f>('Figure 8 ATP content'!$K$4,'Figure 8 ATP content'!$I$7,'Figure 8 ATP content'!$I$11,'Figure 8 ATP content'!$I$14,'Figure 8 ATP content'!$I$17,'Figure 8 ATP content'!$I$20)</c:f>
                <c:numCache>
                  <c:formatCode>General</c:formatCode>
                  <c:ptCount val="6"/>
                  <c:pt idx="1">
                    <c:v>3.4145116633027599E-4</c:v>
                  </c:pt>
                  <c:pt idx="2">
                    <c:v>3.247842340096361E-4</c:v>
                  </c:pt>
                  <c:pt idx="3">
                    <c:v>2.1441625783622206E-4</c:v>
                  </c:pt>
                  <c:pt idx="4">
                    <c:v>2.0446584598481703E-4</c:v>
                  </c:pt>
                  <c:pt idx="5">
                    <c:v>1.80922533709618E-4</c:v>
                  </c:pt>
                </c:numCache>
              </c:numRef>
            </c:minus>
          </c:errBars>
          <c:val>
            <c:numRef>
              <c:f>('Figure 8 ATP content'!$K$4,'Figure 8 ATP content'!$H$7,'Figure 8 ATP content'!$H$11,'Figure 8 ATP content'!$H$14,'Figure 8 ATP content'!$H$17,'Figure 8 ATP content'!$H$20)</c:f>
              <c:numCache>
                <c:formatCode>General</c:formatCode>
                <c:ptCount val="6"/>
                <c:pt idx="1">
                  <c:v>1.0227325449264203E-3</c:v>
                </c:pt>
                <c:pt idx="2">
                  <c:v>1.2598386438552503E-3</c:v>
                </c:pt>
                <c:pt idx="3">
                  <c:v>1.1693984569490397E-3</c:v>
                </c:pt>
                <c:pt idx="4">
                  <c:v>8.4548767308328823E-4</c:v>
                </c:pt>
                <c:pt idx="5">
                  <c:v>9.4797512434364214E-4</c:v>
                </c:pt>
              </c:numCache>
            </c:numRef>
          </c:val>
        </c:ser>
        <c:ser>
          <c:idx val="3"/>
          <c:order val="3"/>
          <c:tx>
            <c:v>8 hours</c:v>
          </c:tx>
          <c:spPr>
            <a:solidFill>
              <a:schemeClr val="accent5">
                <a:lumMod val="75000"/>
              </a:schemeClr>
            </a:solidFill>
          </c:spPr>
          <c:invertIfNegative val="0"/>
          <c:errBars>
            <c:errBarType val="plus"/>
            <c:errValType val="cust"/>
            <c:noEndCap val="0"/>
            <c:plus>
              <c:numRef>
                <c:f>('Figure 8 ATP content'!$K$4,'Figure 8 ATP content'!$I$8,'Figure 8 ATP content'!$I$12,'Figure 8 ATP content'!$I$15,'Figure 8 ATP content'!$I$18,'Figure 8 ATP content'!$I$21)</c:f>
                <c:numCache>
                  <c:formatCode>General</c:formatCode>
                  <c:ptCount val="6"/>
                  <c:pt idx="1">
                    <c:v>1.7370533057353401E-4</c:v>
                  </c:pt>
                  <c:pt idx="2">
                    <c:v>1.3728397665247103E-4</c:v>
                  </c:pt>
                  <c:pt idx="3">
                    <c:v>2.1674240740578E-4</c:v>
                  </c:pt>
                  <c:pt idx="4">
                    <c:v>5.8927010691535507E-5</c:v>
                  </c:pt>
                  <c:pt idx="5">
                    <c:v>6.4619540018866117E-5</c:v>
                  </c:pt>
                </c:numCache>
              </c:numRef>
            </c:plus>
            <c:minus>
              <c:numRef>
                <c:f>('Figure 8 ATP content'!$K$4,'Figure 8 ATP content'!$I$8,'Figure 8 ATP content'!$I$12,'Figure 8 ATP content'!$I$15,'Figure 8 ATP content'!$I$18,'Figure 8 ATP content'!$I$21)</c:f>
                <c:numCache>
                  <c:formatCode>General</c:formatCode>
                  <c:ptCount val="6"/>
                  <c:pt idx="1">
                    <c:v>1.7370533057353401E-4</c:v>
                  </c:pt>
                  <c:pt idx="2">
                    <c:v>1.3728397665247103E-4</c:v>
                  </c:pt>
                  <c:pt idx="3">
                    <c:v>2.1674240740578E-4</c:v>
                  </c:pt>
                  <c:pt idx="4">
                    <c:v>5.8927010691535507E-5</c:v>
                  </c:pt>
                  <c:pt idx="5">
                    <c:v>6.4619540018866117E-5</c:v>
                  </c:pt>
                </c:numCache>
              </c:numRef>
            </c:minus>
          </c:errBars>
          <c:val>
            <c:numRef>
              <c:f>('Figure 8 ATP content'!$K$4,'Figure 8 ATP content'!$H$8,'Figure 8 ATP content'!$H$12,'Figure 8 ATP content'!$H$15,'Figure 8 ATP content'!$H$18,'Figure 8 ATP content'!$H$21)</c:f>
              <c:numCache>
                <c:formatCode>General</c:formatCode>
                <c:ptCount val="6"/>
                <c:pt idx="1">
                  <c:v>8.7041030939929206E-4</c:v>
                </c:pt>
                <c:pt idx="2">
                  <c:v>7.688484293327442E-4</c:v>
                </c:pt>
                <c:pt idx="3">
                  <c:v>8.6469094100370106E-4</c:v>
                </c:pt>
                <c:pt idx="4">
                  <c:v>7.4926818458539318E-4</c:v>
                </c:pt>
                <c:pt idx="5">
                  <c:v>7.8302087323233501E-4</c:v>
                </c:pt>
              </c:numCache>
            </c:numRef>
          </c:val>
        </c:ser>
        <c:dLbls>
          <c:showLegendKey val="0"/>
          <c:showVal val="0"/>
          <c:showCatName val="0"/>
          <c:showSerName val="0"/>
          <c:showPercent val="0"/>
          <c:showBubbleSize val="0"/>
        </c:dLbls>
        <c:gapWidth val="150"/>
        <c:axId val="84275968"/>
        <c:axId val="84277504"/>
      </c:barChart>
      <c:catAx>
        <c:axId val="84275968"/>
        <c:scaling>
          <c:orientation val="minMax"/>
        </c:scaling>
        <c:delete val="0"/>
        <c:axPos val="b"/>
        <c:majorTickMark val="out"/>
        <c:minorTickMark val="none"/>
        <c:tickLblPos val="nextTo"/>
        <c:txPr>
          <a:bodyPr/>
          <a:lstStyle/>
          <a:p>
            <a:pPr>
              <a:defRPr sz="1600">
                <a:latin typeface="Arial" pitchFamily="34" charset="0"/>
                <a:cs typeface="Arial" pitchFamily="34" charset="0"/>
              </a:defRPr>
            </a:pPr>
            <a:endParaRPr lang="en-US"/>
          </a:p>
        </c:txPr>
        <c:crossAx val="84277504"/>
        <c:crosses val="autoZero"/>
        <c:auto val="1"/>
        <c:lblAlgn val="ctr"/>
        <c:lblOffset val="100"/>
        <c:noMultiLvlLbl val="0"/>
      </c:catAx>
      <c:valAx>
        <c:axId val="84277504"/>
        <c:scaling>
          <c:orientation val="minMax"/>
        </c:scaling>
        <c:delete val="0"/>
        <c:axPos val="l"/>
        <c:title>
          <c:tx>
            <c:rich>
              <a:bodyPr rot="-5400000" vert="horz"/>
              <a:lstStyle/>
              <a:p>
                <a:pPr>
                  <a:defRPr sz="1400"/>
                </a:pPr>
                <a:r>
                  <a:rPr lang="en-US" sz="2000" b="0" dirty="0">
                    <a:latin typeface="Arial" pitchFamily="34" charset="0"/>
                    <a:cs typeface="Arial" pitchFamily="34" charset="0"/>
                  </a:rPr>
                  <a:t>ATP Content (</a:t>
                </a:r>
                <a:r>
                  <a:rPr lang="en-US" sz="2000" b="0" dirty="0" err="1">
                    <a:latin typeface="Arial" pitchFamily="34" charset="0"/>
                    <a:cs typeface="Arial" pitchFamily="34" charset="0"/>
                  </a:rPr>
                  <a:t>mM</a:t>
                </a:r>
                <a:r>
                  <a:rPr lang="en-US" sz="2000" b="0" dirty="0">
                    <a:latin typeface="Arial" pitchFamily="34" charset="0"/>
                    <a:cs typeface="Arial" pitchFamily="34" charset="0"/>
                  </a:rPr>
                  <a:t>/mg)</a:t>
                </a:r>
              </a:p>
            </c:rich>
          </c:tx>
          <c:layout>
            <c:manualLayout>
              <c:xMode val="edge"/>
              <c:yMode val="edge"/>
              <c:x val="6.8756066147865917E-3"/>
              <c:y val="8.5537732176638528E-2"/>
            </c:manualLayout>
          </c:layout>
          <c:overlay val="0"/>
        </c:title>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84275968"/>
        <c:crosses val="autoZero"/>
        <c:crossBetween val="between"/>
      </c:valAx>
    </c:plotArea>
    <c:legend>
      <c:legendPos val="r"/>
      <c:layout>
        <c:manualLayout>
          <c:xMode val="edge"/>
          <c:yMode val="edge"/>
          <c:x val="0.79347036805848903"/>
          <c:y val="6.8643842780372515E-3"/>
          <c:w val="0.180921683308682"/>
          <c:h val="0.23626879976026705"/>
        </c:manualLayout>
      </c:layout>
      <c:overlay val="0"/>
      <c:txPr>
        <a:bodyPr/>
        <a:lstStyle/>
        <a:p>
          <a:pPr>
            <a:defRPr sz="1800">
              <a:latin typeface="Arial" pitchFamily="34" charset="0"/>
              <a:cs typeface="Arial" pitchFamily="34" charset="0"/>
            </a:defRPr>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29014681496604"/>
          <c:y val="3.3101962813559607E-2"/>
          <c:w val="0.76756441961470911"/>
          <c:h val="0.76915718621408813"/>
        </c:manualLayout>
      </c:layout>
      <c:barChart>
        <c:barDir val="col"/>
        <c:grouping val="clustered"/>
        <c:varyColors val="0"/>
        <c:ser>
          <c:idx val="0"/>
          <c:order val="0"/>
          <c:tx>
            <c:v>C-frozen</c:v>
          </c:tx>
          <c:spPr>
            <a:solidFill>
              <a:schemeClr val="accent6">
                <a:lumMod val="60000"/>
                <a:lumOff val="40000"/>
              </a:schemeClr>
            </a:solidFill>
          </c:spPr>
          <c:invertIfNegative val="0"/>
          <c:errBars>
            <c:errBarType val="plus"/>
            <c:errValType val="cust"/>
            <c:noEndCap val="0"/>
            <c:plus>
              <c:numRef>
                <c:f>'Figure 8 ATP content'!$I$4</c:f>
                <c:numCache>
                  <c:formatCode>General</c:formatCode>
                  <c:ptCount val="1"/>
                  <c:pt idx="0">
                    <c:v>1.3282187377188195E-4</c:v>
                  </c:pt>
                </c:numCache>
              </c:numRef>
            </c:plus>
            <c:minus>
              <c:numRef>
                <c:f>'Figure 8 ATP content'!$I$4</c:f>
                <c:numCache>
                  <c:formatCode>General</c:formatCode>
                  <c:ptCount val="1"/>
                  <c:pt idx="0">
                    <c:v>1.3282187377188195E-4</c:v>
                  </c:pt>
                </c:numCache>
              </c:numRef>
            </c:minus>
          </c:errBars>
          <c:cat>
            <c:numRef>
              <c:f>'Figure 8 ATP content'!$G$5:$G$8</c:f>
              <c:numCache>
                <c:formatCode>General</c:formatCode>
                <c:ptCount val="4"/>
                <c:pt idx="0">
                  <c:v>0</c:v>
                </c:pt>
                <c:pt idx="1">
                  <c:v>2</c:v>
                </c:pt>
                <c:pt idx="2">
                  <c:v>4</c:v>
                </c:pt>
                <c:pt idx="3">
                  <c:v>8</c:v>
                </c:pt>
              </c:numCache>
            </c:numRef>
          </c:cat>
          <c:val>
            <c:numRef>
              <c:f>'Figure 8 ATP content'!$H$4</c:f>
              <c:numCache>
                <c:formatCode>General</c:formatCode>
                <c:ptCount val="1"/>
                <c:pt idx="0">
                  <c:v>8.3371292681931716E-4</c:v>
                </c:pt>
              </c:numCache>
            </c:numRef>
          </c:val>
        </c:ser>
        <c:ser>
          <c:idx val="1"/>
          <c:order val="1"/>
          <c:tx>
            <c:v>C-ischemia+UW</c:v>
          </c:tx>
          <c:spPr>
            <a:solidFill>
              <a:schemeClr val="accent1"/>
            </a:solidFill>
          </c:spPr>
          <c:invertIfNegative val="0"/>
          <c:errBars>
            <c:errBarType val="plus"/>
            <c:errValType val="cust"/>
            <c:noEndCap val="0"/>
            <c:plus>
              <c:numRef>
                <c:f>('Figure 8 ATP content'!$K$4,'Figure 8 ATP content'!$I$6:$I$8)</c:f>
                <c:numCache>
                  <c:formatCode>General</c:formatCode>
                  <c:ptCount val="4"/>
                  <c:pt idx="1">
                    <c:v>2.0519181126318201E-4</c:v>
                  </c:pt>
                  <c:pt idx="2">
                    <c:v>3.4145116633027599E-4</c:v>
                  </c:pt>
                  <c:pt idx="3">
                    <c:v>1.7370533057353401E-4</c:v>
                  </c:pt>
                </c:numCache>
              </c:numRef>
            </c:plus>
            <c:minus>
              <c:numRef>
                <c:f>('Figure 8 ATP content'!$K$4,'Figure 8 ATP content'!$I$6:$I$8)</c:f>
                <c:numCache>
                  <c:formatCode>General</c:formatCode>
                  <c:ptCount val="4"/>
                  <c:pt idx="1">
                    <c:v>2.0519181126318201E-4</c:v>
                  </c:pt>
                  <c:pt idx="2">
                    <c:v>3.4145116633027599E-4</c:v>
                  </c:pt>
                  <c:pt idx="3">
                    <c:v>1.7370533057353401E-4</c:v>
                  </c:pt>
                </c:numCache>
              </c:numRef>
            </c:minus>
          </c:errBars>
          <c:cat>
            <c:numRef>
              <c:f>'Figure 8 ATP content'!$G$5:$G$8</c:f>
              <c:numCache>
                <c:formatCode>General</c:formatCode>
                <c:ptCount val="4"/>
                <c:pt idx="0">
                  <c:v>0</c:v>
                </c:pt>
                <c:pt idx="1">
                  <c:v>2</c:v>
                </c:pt>
                <c:pt idx="2">
                  <c:v>4</c:v>
                </c:pt>
                <c:pt idx="3">
                  <c:v>8</c:v>
                </c:pt>
              </c:numCache>
            </c:numRef>
          </c:cat>
          <c:val>
            <c:numRef>
              <c:f>('Figure 8 ATP content'!$K$4,'Figure 8 ATP content'!$H$6:$H$8)</c:f>
              <c:numCache>
                <c:formatCode>General</c:formatCode>
                <c:ptCount val="4"/>
                <c:pt idx="1">
                  <c:v>1.3796487902411302E-3</c:v>
                </c:pt>
                <c:pt idx="2">
                  <c:v>1.0227325449264203E-3</c:v>
                </c:pt>
                <c:pt idx="3">
                  <c:v>8.7041030939929206E-4</c:v>
                </c:pt>
              </c:numCache>
            </c:numRef>
          </c:val>
        </c:ser>
        <c:ser>
          <c:idx val="2"/>
          <c:order val="2"/>
          <c:tx>
            <c:v>C-UW</c:v>
          </c:tx>
          <c:spPr>
            <a:solidFill>
              <a:schemeClr val="accent3">
                <a:lumMod val="75000"/>
              </a:schemeClr>
            </a:solidFill>
          </c:spPr>
          <c:invertIfNegative val="0"/>
          <c:errBars>
            <c:errBarType val="plus"/>
            <c:errValType val="cust"/>
            <c:noEndCap val="0"/>
            <c:plus>
              <c:numRef>
                <c:f>('Figure 8 ATP content'!$K$4,'Figure 8 ATP content'!$I$10:$I$12)</c:f>
                <c:numCache>
                  <c:formatCode>General</c:formatCode>
                  <c:ptCount val="4"/>
                  <c:pt idx="1">
                    <c:v>2.8608131094118219E-4</c:v>
                  </c:pt>
                  <c:pt idx="2">
                    <c:v>3.247842340096361E-4</c:v>
                  </c:pt>
                  <c:pt idx="3">
                    <c:v>1.3728397665247103E-4</c:v>
                  </c:pt>
                </c:numCache>
              </c:numRef>
            </c:plus>
            <c:minus>
              <c:numRef>
                <c:f>('Figure 8 ATP content'!$K$4,'Figure 8 ATP content'!$I$10:$I$12)</c:f>
                <c:numCache>
                  <c:formatCode>General</c:formatCode>
                  <c:ptCount val="4"/>
                  <c:pt idx="1">
                    <c:v>2.8608131094118219E-4</c:v>
                  </c:pt>
                  <c:pt idx="2">
                    <c:v>3.247842340096361E-4</c:v>
                  </c:pt>
                  <c:pt idx="3">
                    <c:v>1.3728397665247103E-4</c:v>
                  </c:pt>
                </c:numCache>
              </c:numRef>
            </c:minus>
          </c:errBars>
          <c:val>
            <c:numRef>
              <c:f>('Figure 8 ATP content'!$K$4,'Figure 8 ATP content'!$H$10:$H$12)</c:f>
              <c:numCache>
                <c:formatCode>General</c:formatCode>
                <c:ptCount val="4"/>
                <c:pt idx="1">
                  <c:v>1.0895551386458102E-3</c:v>
                </c:pt>
                <c:pt idx="2">
                  <c:v>1.2598386438552503E-3</c:v>
                </c:pt>
                <c:pt idx="3">
                  <c:v>7.688484293327442E-4</c:v>
                </c:pt>
              </c:numCache>
            </c:numRef>
          </c:val>
        </c:ser>
        <c:ser>
          <c:idx val="3"/>
          <c:order val="3"/>
          <c:tx>
            <c:v>E-UW-NaHS</c:v>
          </c:tx>
          <c:spPr>
            <a:solidFill>
              <a:schemeClr val="accent5">
                <a:lumMod val="75000"/>
              </a:schemeClr>
            </a:solidFill>
          </c:spPr>
          <c:invertIfNegative val="0"/>
          <c:errBars>
            <c:errBarType val="plus"/>
            <c:errValType val="cust"/>
            <c:noEndCap val="0"/>
            <c:plus>
              <c:numRef>
                <c:f>('Figure 8 ATP content'!$K$4,'Figure 8 ATP content'!$I$13:$I$15)</c:f>
                <c:numCache>
                  <c:formatCode>General</c:formatCode>
                  <c:ptCount val="4"/>
                  <c:pt idx="1">
                    <c:v>5.0809538869986089E-4</c:v>
                  </c:pt>
                  <c:pt idx="2">
                    <c:v>2.1441625783622206E-4</c:v>
                  </c:pt>
                  <c:pt idx="3">
                    <c:v>2.1674240740578E-4</c:v>
                  </c:pt>
                </c:numCache>
              </c:numRef>
            </c:plus>
            <c:minus>
              <c:numRef>
                <c:f>('Figure 8 ATP content'!$K$4,'Figure 8 ATP content'!$I$13:$I$15)</c:f>
                <c:numCache>
                  <c:formatCode>General</c:formatCode>
                  <c:ptCount val="4"/>
                  <c:pt idx="1">
                    <c:v>5.0809538869986089E-4</c:v>
                  </c:pt>
                  <c:pt idx="2">
                    <c:v>2.1441625783622206E-4</c:v>
                  </c:pt>
                  <c:pt idx="3">
                    <c:v>2.1674240740578E-4</c:v>
                  </c:pt>
                </c:numCache>
              </c:numRef>
            </c:minus>
          </c:errBars>
          <c:val>
            <c:numRef>
              <c:f>('Figure 8 ATP content'!$K$4,'Figure 8 ATP content'!$H$13:$H$15)</c:f>
              <c:numCache>
                <c:formatCode>General</c:formatCode>
                <c:ptCount val="4"/>
                <c:pt idx="1">
                  <c:v>2.0792891024337206E-3</c:v>
                </c:pt>
                <c:pt idx="2">
                  <c:v>1.1693984569490397E-3</c:v>
                </c:pt>
                <c:pt idx="3">
                  <c:v>8.6469094100370106E-4</c:v>
                </c:pt>
              </c:numCache>
            </c:numRef>
          </c:val>
        </c:ser>
        <c:ser>
          <c:idx val="4"/>
          <c:order val="4"/>
          <c:tx>
            <c:v>E-UW-μS</c:v>
          </c:tx>
          <c:spPr>
            <a:solidFill>
              <a:schemeClr val="bg2">
                <a:lumMod val="50000"/>
              </a:schemeClr>
            </a:solidFill>
          </c:spPr>
          <c:invertIfNegative val="0"/>
          <c:errBars>
            <c:errBarType val="plus"/>
            <c:errValType val="cust"/>
            <c:noEndCap val="0"/>
            <c:plus>
              <c:numRef>
                <c:f>('Figure 8 ATP content'!$K$4,'Figure 8 ATP content'!$I$16:$I$18)</c:f>
                <c:numCache>
                  <c:formatCode>General</c:formatCode>
                  <c:ptCount val="4"/>
                  <c:pt idx="1">
                    <c:v>1.7526123133935001E-4</c:v>
                  </c:pt>
                  <c:pt idx="2">
                    <c:v>2.0446584598481703E-4</c:v>
                  </c:pt>
                  <c:pt idx="3">
                    <c:v>5.8927010691535507E-5</c:v>
                  </c:pt>
                </c:numCache>
              </c:numRef>
            </c:plus>
            <c:minus>
              <c:numRef>
                <c:f>('Figure 8 ATP content'!$K$4,'Figure 8 ATP content'!$I$16:$I$18)</c:f>
                <c:numCache>
                  <c:formatCode>General</c:formatCode>
                  <c:ptCount val="4"/>
                  <c:pt idx="1">
                    <c:v>1.7526123133935001E-4</c:v>
                  </c:pt>
                  <c:pt idx="2">
                    <c:v>2.0446584598481703E-4</c:v>
                  </c:pt>
                  <c:pt idx="3">
                    <c:v>5.8927010691535507E-5</c:v>
                  </c:pt>
                </c:numCache>
              </c:numRef>
            </c:minus>
          </c:errBars>
          <c:val>
            <c:numRef>
              <c:f>('Figure 8 ATP content'!$K$4,'Figure 8 ATP content'!$H$16:$H$18)</c:f>
              <c:numCache>
                <c:formatCode>General</c:formatCode>
                <c:ptCount val="4"/>
                <c:pt idx="1">
                  <c:v>2.1106459478071001E-3</c:v>
                </c:pt>
                <c:pt idx="2">
                  <c:v>8.4548767308328823E-4</c:v>
                </c:pt>
                <c:pt idx="3">
                  <c:v>7.4926818458539318E-4</c:v>
                </c:pt>
              </c:numCache>
            </c:numRef>
          </c:val>
        </c:ser>
        <c:ser>
          <c:idx val="5"/>
          <c:order val="5"/>
          <c:tx>
            <c:v>E-UW+μS+NaHS</c:v>
          </c:tx>
          <c:spPr>
            <a:solidFill>
              <a:schemeClr val="accent2"/>
            </a:solidFill>
          </c:spPr>
          <c:invertIfNegative val="0"/>
          <c:errBars>
            <c:errBarType val="plus"/>
            <c:errValType val="cust"/>
            <c:noEndCap val="0"/>
            <c:plus>
              <c:numRef>
                <c:f>('Figure 8 ATP content'!$K$4,'Figure 8 ATP content'!$I$19:$I$21)</c:f>
                <c:numCache>
                  <c:formatCode>General</c:formatCode>
                  <c:ptCount val="4"/>
                  <c:pt idx="1">
                    <c:v>2.0965617147732202E-4</c:v>
                  </c:pt>
                  <c:pt idx="2">
                    <c:v>1.80922533709618E-4</c:v>
                  </c:pt>
                  <c:pt idx="3">
                    <c:v>6.4619540018866117E-5</c:v>
                  </c:pt>
                </c:numCache>
              </c:numRef>
            </c:plus>
            <c:minus>
              <c:numRef>
                <c:f>('Figure 8 ATP content'!$K$4,'Figure 8 ATP content'!$I$19:$I$21)</c:f>
                <c:numCache>
                  <c:formatCode>General</c:formatCode>
                  <c:ptCount val="4"/>
                  <c:pt idx="1">
                    <c:v>2.0965617147732202E-4</c:v>
                  </c:pt>
                  <c:pt idx="2">
                    <c:v>1.80922533709618E-4</c:v>
                  </c:pt>
                  <c:pt idx="3">
                    <c:v>6.4619540018866117E-5</c:v>
                  </c:pt>
                </c:numCache>
              </c:numRef>
            </c:minus>
          </c:errBars>
          <c:val>
            <c:numRef>
              <c:f>('Figure 8 ATP content'!$K$4,'Figure 8 ATP content'!$H$19:$H$21)</c:f>
              <c:numCache>
                <c:formatCode>General</c:formatCode>
                <c:ptCount val="4"/>
                <c:pt idx="1">
                  <c:v>1.7289507879304103E-3</c:v>
                </c:pt>
                <c:pt idx="2">
                  <c:v>9.4797512434364214E-4</c:v>
                </c:pt>
                <c:pt idx="3">
                  <c:v>7.8302087323233501E-4</c:v>
                </c:pt>
              </c:numCache>
            </c:numRef>
          </c:val>
        </c:ser>
        <c:dLbls>
          <c:showLegendKey val="0"/>
          <c:showVal val="0"/>
          <c:showCatName val="0"/>
          <c:showSerName val="0"/>
          <c:showPercent val="0"/>
          <c:showBubbleSize val="0"/>
        </c:dLbls>
        <c:gapWidth val="150"/>
        <c:axId val="85711488"/>
        <c:axId val="85717760"/>
      </c:barChart>
      <c:catAx>
        <c:axId val="85711488"/>
        <c:scaling>
          <c:orientation val="minMax"/>
        </c:scaling>
        <c:delete val="0"/>
        <c:axPos val="b"/>
        <c:title>
          <c:tx>
            <c:rich>
              <a:bodyPr/>
              <a:lstStyle/>
              <a:p>
                <a:pPr>
                  <a:defRPr/>
                </a:pPr>
                <a:r>
                  <a:rPr lang="en-US" sz="2000" b="0" dirty="0">
                    <a:latin typeface="Arial" pitchFamily="34" charset="0"/>
                    <a:cs typeface="Arial" pitchFamily="34" charset="0"/>
                  </a:rPr>
                  <a:t>Time in storage (hours)</a:t>
                </a:r>
              </a:p>
            </c:rich>
          </c:tx>
          <c:layout>
            <c:manualLayout>
              <c:xMode val="edge"/>
              <c:yMode val="edge"/>
              <c:x val="0.38397571632130306"/>
              <c:y val="0.89681068321888013"/>
            </c:manualLayout>
          </c:layout>
          <c:overlay val="0"/>
        </c:title>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85717760"/>
        <c:crosses val="autoZero"/>
        <c:auto val="1"/>
        <c:lblAlgn val="ctr"/>
        <c:lblOffset val="100"/>
        <c:noMultiLvlLbl val="0"/>
      </c:catAx>
      <c:valAx>
        <c:axId val="85717760"/>
        <c:scaling>
          <c:orientation val="minMax"/>
        </c:scaling>
        <c:delete val="0"/>
        <c:axPos val="l"/>
        <c:title>
          <c:tx>
            <c:rich>
              <a:bodyPr rot="-5400000" vert="horz"/>
              <a:lstStyle/>
              <a:p>
                <a:pPr>
                  <a:defRPr sz="2000"/>
                </a:pPr>
                <a:r>
                  <a:rPr lang="en-US" sz="2000" b="0">
                    <a:latin typeface="Arial" pitchFamily="34" charset="0"/>
                    <a:cs typeface="Arial" pitchFamily="34" charset="0"/>
                  </a:rPr>
                  <a:t>ATP Content (mM/mg)</a:t>
                </a:r>
              </a:p>
            </c:rich>
          </c:tx>
          <c:layout/>
          <c:overlay val="0"/>
        </c:title>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85711488"/>
        <c:crosses val="autoZero"/>
        <c:crossBetween val="between"/>
      </c:valAx>
    </c:plotArea>
    <c:legend>
      <c:legendPos val="r"/>
      <c:layout>
        <c:manualLayout>
          <c:xMode val="edge"/>
          <c:yMode val="edge"/>
          <c:x val="0.73178029696305913"/>
          <c:y val="2.3245959702244003E-2"/>
          <c:w val="0.26821970303694104"/>
          <c:h val="0.40959714338033298"/>
        </c:manualLayout>
      </c:layout>
      <c:overlay val="0"/>
      <c:txPr>
        <a:bodyPr/>
        <a:lstStyle/>
        <a:p>
          <a:pPr>
            <a:defRPr sz="1800">
              <a:latin typeface="Arial" pitchFamily="34" charset="0"/>
              <a:cs typeface="Arial" pitchFamily="34" charset="0"/>
            </a:defRPr>
          </a:pPr>
          <a:endParaRPr lang="en-US"/>
        </a:p>
      </c:txPr>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ea typeface="ＭＳ Ｐゴシック" charset="-128"/>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23" charset="0"/>
                <a:ea typeface="Arial" pitchFamily="-123" charset="0"/>
                <a:cs typeface="Arial" pitchFamily="-123" charset="0"/>
              </a:defRPr>
            </a:lvl1pPr>
          </a:lstStyle>
          <a:p>
            <a:pPr>
              <a:defRPr/>
            </a:pPr>
            <a:fld id="{A39EAB33-85AD-462F-AA27-9B5D31BA33D4}" type="datetimeFigureOut">
              <a:rPr lang="en-US"/>
              <a:pPr>
                <a:defRPr/>
              </a:pPr>
              <a:t>4/2/2011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ea typeface="ＭＳ Ｐゴシック" charset="-128"/>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23" charset="0"/>
                <a:ea typeface="Arial" pitchFamily="-123" charset="0"/>
                <a:cs typeface="Arial" pitchFamily="-123" charset="0"/>
              </a:defRPr>
            </a:lvl1pPr>
          </a:lstStyle>
          <a:p>
            <a:pPr>
              <a:defRPr/>
            </a:pPr>
            <a:fld id="{B559FE2F-5CB0-427F-8327-F19FD68B1306}" type="slidenum">
              <a:rPr lang="en-US"/>
              <a:pPr>
                <a:defRPr/>
              </a:pPr>
              <a:t>‹#›</a:t>
            </a:fld>
            <a:endParaRPr lang="en-US"/>
          </a:p>
        </p:txBody>
      </p:sp>
    </p:spTree>
    <p:extLst>
      <p:ext uri="{BB962C8B-B14F-4D97-AF65-F5344CB8AC3E}">
        <p14:creationId xmlns:p14="http://schemas.microsoft.com/office/powerpoint/2010/main" val="2084797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ea typeface="ＭＳ Ｐゴシック" charset="-128"/>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23" charset="0"/>
                <a:ea typeface="Arial" pitchFamily="-123" charset="0"/>
                <a:cs typeface="Arial" pitchFamily="-123" charset="0"/>
              </a:defRPr>
            </a:lvl1pPr>
          </a:lstStyle>
          <a:p>
            <a:pPr>
              <a:defRPr/>
            </a:pPr>
            <a:fld id="{E59D33B5-DE99-4A53-B427-B22EE1FA934A}" type="datetimeFigureOut">
              <a:rPr lang="en-US"/>
              <a:pPr>
                <a:defRPr/>
              </a:pPr>
              <a:t>4/2/2011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ea typeface="ＭＳ Ｐゴシック" charset="-128"/>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23" charset="0"/>
                <a:ea typeface="Arial" pitchFamily="-123" charset="0"/>
                <a:cs typeface="Arial" pitchFamily="-123" charset="0"/>
              </a:defRPr>
            </a:lvl1pPr>
          </a:lstStyle>
          <a:p>
            <a:pPr>
              <a:defRPr/>
            </a:pPr>
            <a:fld id="{4B125843-7A95-4D75-9358-FE2DBC4BEAAC}" type="slidenum">
              <a:rPr lang="en-US"/>
              <a:pPr>
                <a:defRPr/>
              </a:pPr>
              <a:t>‹#›</a:t>
            </a:fld>
            <a:endParaRPr lang="en-US"/>
          </a:p>
        </p:txBody>
      </p:sp>
    </p:spTree>
    <p:extLst>
      <p:ext uri="{BB962C8B-B14F-4D97-AF65-F5344CB8AC3E}">
        <p14:creationId xmlns:p14="http://schemas.microsoft.com/office/powerpoint/2010/main" val="32998971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Chemical_compound"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en.wikipedia.org/wiki/Egg_(biology)" TargetMode="External"/><Relationship Id="rId4" Type="http://schemas.openxmlformats.org/officeDocument/2006/relationships/hyperlink" Target="http://en.wikipedia.org/wiki/Ga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JAZZ – color ? Logos (gemstone, HHMI, dr. fisher)</a:t>
            </a: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59BBE0CD-99A1-4CE2-8852-076BB6D43B03}" type="slidenum">
              <a:rPr lang="en-US" sz="1200" smtClean="0">
                <a:latin typeface="Calibri" pitchFamily="34" charset="0"/>
              </a:rPr>
              <a:pPr/>
              <a:t>1</a:t>
            </a:fld>
            <a:endParaRPr lang="en-US" sz="1200"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048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z="2800" smtClean="0">
                <a:latin typeface="Cambria" pitchFamily="18" charset="0"/>
                <a:ea typeface="ＭＳ Ｐゴシック" pitchFamily="34" charset="-128"/>
              </a:rPr>
              <a:t>Organ Shortage</a:t>
            </a:r>
          </a:p>
          <a:p>
            <a:pPr eaLnBrk="1" hangingPunct="1"/>
            <a:r>
              <a:rPr lang="en-US" sz="2400" smtClean="0">
                <a:latin typeface="Cambria" pitchFamily="18" charset="0"/>
                <a:ea typeface="SimHei" pitchFamily="49" charset="-122"/>
              </a:rPr>
              <a:t>Over 100,000 people on organ transplant waiting list</a:t>
            </a:r>
          </a:p>
          <a:p>
            <a:pPr eaLnBrk="1" hangingPunct="1"/>
            <a:r>
              <a:rPr lang="en-US" sz="2400" smtClean="0">
                <a:latin typeface="Cambria" pitchFamily="18" charset="0"/>
                <a:ea typeface="SimHei" pitchFamily="49" charset="-122"/>
              </a:rPr>
              <a:t>Only 77 of these patients receive transplants daily</a:t>
            </a:r>
          </a:p>
          <a:p>
            <a:pPr eaLnBrk="1" hangingPunct="1"/>
            <a:r>
              <a:rPr lang="en-US" sz="2400" smtClean="0">
                <a:latin typeface="Cambria" pitchFamily="18" charset="0"/>
                <a:ea typeface="SimHei" pitchFamily="49" charset="-122"/>
              </a:rPr>
              <a:t>Hearts limited to 4-6 hours in storage</a:t>
            </a:r>
          </a:p>
          <a:p>
            <a:pPr lvl="1" eaLnBrk="1" hangingPunct="1"/>
            <a:r>
              <a:rPr lang="en-US" sz="2000" b="1" smtClean="0">
                <a:latin typeface="Cambria" pitchFamily="18" charset="0"/>
                <a:ea typeface="SimHei" pitchFamily="49" charset="-122"/>
              </a:rPr>
              <a:t>Preservation-related injury</a:t>
            </a:r>
          </a:p>
          <a:p>
            <a:endParaRPr lang="en-US" smtClean="0">
              <a:ea typeface="ＭＳ Ｐゴシック" pitchFamily="34" charset="-128"/>
            </a:endParaRPr>
          </a:p>
        </p:txBody>
      </p:sp>
      <p:sp>
        <p:nvSpPr>
          <p:cNvPr id="2048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17744B8B-0C93-49AD-89F1-AB11A3F061FA}" type="slidenum">
              <a:rPr lang="en-US" sz="1200">
                <a:latin typeface="Calibri" pitchFamily="34" charset="0"/>
              </a:rPr>
              <a:pPr algn="r"/>
              <a:t>3</a:t>
            </a:fld>
            <a:endParaRPr lang="en-US"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3554"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z="2800" smtClean="0">
                <a:latin typeface="Cambria" pitchFamily="18" charset="0"/>
                <a:ea typeface="SimHei" pitchFamily="49" charset="-122"/>
              </a:rPr>
              <a:t>Static cold storage </a:t>
            </a:r>
          </a:p>
          <a:p>
            <a:pPr lvl="1" eaLnBrk="1" hangingPunct="1"/>
            <a:r>
              <a:rPr lang="en-US" sz="2400" smtClean="0">
                <a:latin typeface="Cambria" pitchFamily="18" charset="0"/>
                <a:ea typeface="SimHei" pitchFamily="49" charset="-122"/>
              </a:rPr>
              <a:t>University of Wisconsin solution</a:t>
            </a:r>
          </a:p>
          <a:p>
            <a:pPr lvl="1" eaLnBrk="1" hangingPunct="1"/>
            <a:r>
              <a:rPr lang="en-US" sz="2400" smtClean="0">
                <a:latin typeface="Cambria" pitchFamily="18" charset="0"/>
                <a:ea typeface="SimHei" pitchFamily="49" charset="-122"/>
              </a:rPr>
              <a:t>No significant improvements in last two decades</a:t>
            </a:r>
          </a:p>
          <a:p>
            <a:pPr eaLnBrk="1" hangingPunct="1"/>
            <a:r>
              <a:rPr lang="en-US" sz="2800" smtClean="0">
                <a:latin typeface="Cambria" pitchFamily="18" charset="0"/>
                <a:ea typeface="SimHei" pitchFamily="49" charset="-122"/>
              </a:rPr>
              <a:t>Continuous perfusion</a:t>
            </a:r>
          </a:p>
          <a:p>
            <a:pPr lvl="1" eaLnBrk="1" hangingPunct="1"/>
            <a:r>
              <a:rPr lang="en-US" sz="2400" smtClean="0">
                <a:latin typeface="Cambria" pitchFamily="18" charset="0"/>
                <a:ea typeface="SimHei" pitchFamily="49" charset="-122"/>
              </a:rPr>
              <a:t>Organ Care System</a:t>
            </a:r>
          </a:p>
          <a:p>
            <a:pPr lvl="1" eaLnBrk="1" hangingPunct="1"/>
            <a:r>
              <a:rPr lang="en-US" sz="2400" smtClean="0">
                <a:latin typeface="Cambria" pitchFamily="18" charset="0"/>
                <a:ea typeface="SimHei" pitchFamily="49" charset="-122"/>
              </a:rPr>
              <a:t>Effective but expensive</a:t>
            </a:r>
          </a:p>
          <a:p>
            <a:endParaRPr lang="en-US" smtClean="0">
              <a:ea typeface="ＭＳ Ｐゴシック" pitchFamily="34" charset="-128"/>
            </a:endParaRPr>
          </a:p>
        </p:txBody>
      </p:sp>
      <p:sp>
        <p:nvSpPr>
          <p:cNvPr id="2355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5D5E4F47-3183-4553-80B2-54F99200EF09}" type="slidenum">
              <a:rPr lang="en-US" sz="1200">
                <a:latin typeface="Calibri" pitchFamily="34" charset="0"/>
              </a:rPr>
              <a:pPr algn="r"/>
              <a:t>5</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txBox="1">
            <a:spLocks noGrp="1" noChangeArrowheads="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A1B6205-7D03-491F-AB81-15B1D6509060}" type="slidenum">
              <a:rPr lang="en-US" altLang="zh-CN" sz="1200">
                <a:latin typeface="+mn-lt"/>
                <a:ea typeface="+mn-ea"/>
              </a:rPr>
              <a:pPr algn="r" fontAlgn="auto">
                <a:spcBef>
                  <a:spcPts val="0"/>
                </a:spcBef>
                <a:spcAft>
                  <a:spcPts val="0"/>
                </a:spcAft>
                <a:defRPr/>
              </a:pPr>
              <a:t>6</a:t>
            </a:fld>
            <a:endParaRPr lang="en-US" altLang="zh-CN" sz="1200" dirty="0">
              <a:latin typeface="+mn-lt"/>
              <a:ea typeface="+mn-ea"/>
            </a:endParaRPr>
          </a:p>
        </p:txBody>
      </p:sp>
      <p:sp>
        <p:nvSpPr>
          <p:cNvPr id="25602"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5603" name="Notes Placeholder 2"/>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spcBef>
                <a:spcPct val="0"/>
              </a:spcBef>
            </a:pPr>
            <a:r>
              <a:rPr lang="en-US" altLang="zh-CN" smtClean="0">
                <a:ea typeface="SimSun" pitchFamily="2" charset="-122"/>
              </a:rPr>
              <a:t>[add citations]</a:t>
            </a:r>
          </a:p>
          <a:p>
            <a:pPr eaLnBrk="1" hangingPunct="1">
              <a:spcBef>
                <a:spcPct val="0"/>
              </a:spcBef>
            </a:pPr>
            <a:endParaRPr lang="en-US" altLang="zh-CN" smtClean="0">
              <a:ea typeface="SimSun" pitchFamily="2" charset="-122"/>
            </a:endParaRPr>
          </a:p>
          <a:p>
            <a:pPr eaLnBrk="1" hangingPunct="1">
              <a:spcBef>
                <a:spcPct val="0"/>
              </a:spcBef>
            </a:pPr>
            <a:r>
              <a:rPr lang="en-US" altLang="zh-CN" smtClean="0">
                <a:ea typeface="SimSun" pitchFamily="2" charset="-122"/>
              </a:rPr>
              <a:t>This is appropriate where it is but it must be explained as a reason for WHY we even used microspheres in the first place. Say “we used microspheres because this is a problem that exists”</a:t>
            </a:r>
          </a:p>
          <a:p>
            <a:pPr eaLnBrk="1" hangingPunct="1">
              <a:spcBef>
                <a:spcPct val="0"/>
              </a:spcBef>
            </a:pPr>
            <a:endParaRPr lang="en-US" altLang="zh-CN" smtClean="0">
              <a:ea typeface="SimSun" pitchFamily="2" charset="-122"/>
            </a:endParaRPr>
          </a:p>
          <a:p>
            <a:pPr eaLnBrk="1" hangingPunct="1">
              <a:spcBef>
                <a:spcPct val="0"/>
              </a:spcBef>
            </a:pPr>
            <a:r>
              <a:rPr lang="en-US" altLang="zh-CN" smtClean="0">
                <a:ea typeface="SimSun" pitchFamily="2" charset="-122"/>
              </a:rPr>
              <a:t>ALL SLIDES NEED </a:t>
            </a:r>
            <a:r>
              <a:rPr lang="en-US" altLang="zh-CN" b="1" smtClean="0">
                <a:ea typeface="SimSun" pitchFamily="2" charset="-122"/>
              </a:rPr>
              <a:t>VERBA</a:t>
            </a:r>
            <a:r>
              <a:rPr lang="en-US" altLang="zh-CN" smtClean="0">
                <a:ea typeface="SimSun" pitchFamily="2" charset="-122"/>
              </a:rPr>
              <a:t>L TRANSITIONS </a:t>
            </a:r>
          </a:p>
          <a:p>
            <a:pPr eaLnBrk="1" hangingPunct="1">
              <a:spcBef>
                <a:spcPct val="0"/>
              </a:spcBef>
            </a:pPr>
            <a:endParaRPr lang="en-US" altLang="zh-CN" smtClean="0">
              <a:ea typeface="SimSun" pitchFamily="2" charset="-122"/>
            </a:endParaRPr>
          </a:p>
          <a:p>
            <a:pPr eaLnBrk="1" hangingPunct="1">
              <a:spcBef>
                <a:spcPct val="0"/>
              </a:spcBef>
            </a:pPr>
            <a:r>
              <a:rPr lang="en-US" altLang="zh-CN" smtClean="0">
                <a:ea typeface="SimSun" pitchFamily="2" charset="-122"/>
              </a:rPr>
              <a:t>This scheme needs to be highly simplified so that it only states the first step and maybe one intermediate step that leads to the end (i.e. ROS are created) this should not take a lot of time to explain.</a:t>
            </a:r>
          </a:p>
        </p:txBody>
      </p:sp>
      <p:sp>
        <p:nvSpPr>
          <p:cNvPr id="256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33D69AF3-8F2E-4792-810E-7E1DE9D09CE6}" type="slidenum">
              <a:rPr lang="en-US" altLang="zh-CN" sz="1200"/>
              <a:pPr algn="r"/>
              <a:t>6</a:t>
            </a:fld>
            <a:endParaRPr lang="en-US" altLang="zh-CN"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BDBCEA79-2275-45D7-AA55-B338E54F90AB}" type="slidenum">
              <a:rPr lang="en-US" altLang="zh-CN" sz="1200">
                <a:latin typeface="Calibri" pitchFamily="34" charset="0"/>
                <a:ea typeface="SimSun" pitchFamily="2" charset="-122"/>
              </a:rPr>
              <a:pPr algn="r"/>
              <a:t>7</a:t>
            </a:fld>
            <a:endParaRPr lang="en-US" altLang="zh-CN" sz="1200">
              <a:latin typeface="Calibri" pitchFamily="34" charset="0"/>
              <a:ea typeface="SimSun" pitchFamily="2" charset="-122"/>
            </a:endParaRPr>
          </a:p>
        </p:txBody>
      </p:sp>
      <p:sp>
        <p:nvSpPr>
          <p:cNvPr id="27650"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7651" name="Notes Placeholder 2"/>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spcBef>
                <a:spcPct val="0"/>
              </a:spcBef>
            </a:pPr>
            <a:r>
              <a:rPr lang="en-US" altLang="zh-CN" smtClean="0">
                <a:ea typeface="SimSun" pitchFamily="2" charset="-122"/>
              </a:rPr>
              <a:t>[add citations]</a:t>
            </a:r>
          </a:p>
        </p:txBody>
      </p:sp>
      <p:sp>
        <p:nvSpPr>
          <p:cNvPr id="276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323EE021-9EC4-439F-B8C8-85B217469EBE}" type="slidenum">
              <a:rPr lang="en-US" altLang="zh-CN" sz="1200"/>
              <a:pPr algn="r"/>
              <a:t>7</a:t>
            </a:fld>
            <a:endParaRPr lang="en-US" altLang="zh-CN"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p:cNvSpPr>
            <a:spLocks noGrp="1"/>
          </p:cNvSpPr>
          <p:nvPr>
            <p:ph type="body" idx="1"/>
          </p:nvPr>
        </p:nvSpPr>
        <p:spPr bwMode="auto">
          <a:xfrm>
            <a:off x="0" y="0"/>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Cambria" pitchFamily="18" charset="0"/>
                <a:ea typeface="SimHei" pitchFamily="49" charset="-122"/>
              </a:rPr>
              <a:t>H2S is a </a:t>
            </a:r>
            <a:r>
              <a:rPr lang="en-US" smtClean="0">
                <a:ea typeface="ＭＳ Ｐゴシック" pitchFamily="34" charset="-128"/>
                <a:hlinkClick r:id="rId3"/>
              </a:rPr>
              <a:t>chemical compound</a:t>
            </a:r>
            <a:r>
              <a:rPr lang="en-US" smtClean="0">
                <a:ea typeface="ＭＳ Ｐゴシック" pitchFamily="34" charset="-128"/>
              </a:rPr>
              <a:t> that is a colorless, very poisonous, flammable </a:t>
            </a:r>
            <a:r>
              <a:rPr lang="en-US" smtClean="0">
                <a:ea typeface="ＭＳ Ｐゴシック" pitchFamily="34" charset="-128"/>
                <a:hlinkClick r:id="rId4"/>
              </a:rPr>
              <a:t>gas</a:t>
            </a:r>
            <a:r>
              <a:rPr lang="en-US" smtClean="0">
                <a:ea typeface="ＭＳ Ｐゴシック" pitchFamily="34" charset="-128"/>
              </a:rPr>
              <a:t> with the characteristic foul odor of rotten </a:t>
            </a:r>
            <a:r>
              <a:rPr lang="en-US" smtClean="0">
                <a:ea typeface="ＭＳ Ｐゴシック" pitchFamily="34" charset="-128"/>
                <a:hlinkClick r:id="rId5" tooltip="Egg (biology)"/>
              </a:rPr>
              <a:t>eggs</a:t>
            </a:r>
            <a:r>
              <a:rPr lang="en-US" smtClean="0">
                <a:ea typeface="ＭＳ Ｐゴシック" pitchFamily="34" charset="-128"/>
              </a:rPr>
              <a:t> </a:t>
            </a:r>
          </a:p>
          <a:p>
            <a:pPr eaLnBrk="1" hangingPunct="1">
              <a:spcBef>
                <a:spcPct val="0"/>
              </a:spcBef>
            </a:pPr>
            <a:endParaRPr lang="en-US" smtClean="0">
              <a:ea typeface="SimHei" pitchFamily="49" charset="-122"/>
            </a:endParaRPr>
          </a:p>
          <a:p>
            <a:pPr lvl="1"/>
            <a:r>
              <a:rPr lang="en-US" sz="2400" smtClean="0">
                <a:latin typeface="Cambria" pitchFamily="18" charset="0"/>
                <a:ea typeface="ＭＳ Ｐゴシック" pitchFamily="34" charset="-128"/>
              </a:rPr>
              <a:t>Improved left ventricular developed pressure (LVDP) after reperfusion</a:t>
            </a:r>
            <a:r>
              <a:rPr lang="en-US" sz="2400" baseline="30000" smtClean="0">
                <a:latin typeface="Cambria" pitchFamily="18" charset="0"/>
                <a:ea typeface="ＭＳ Ｐゴシック" pitchFamily="34" charset="-128"/>
              </a:rPr>
              <a:t>1</a:t>
            </a:r>
          </a:p>
          <a:p>
            <a:pPr lvl="1"/>
            <a:r>
              <a:rPr lang="en-US" sz="2400" smtClean="0">
                <a:latin typeface="Cambria" pitchFamily="18" charset="0"/>
                <a:ea typeface="ＭＳ Ｐゴシック" pitchFamily="34" charset="-128"/>
              </a:rPr>
              <a:t>Preserved ATP levels and reduced infarct size significantly better than conventional preservation methods</a:t>
            </a:r>
          </a:p>
          <a:p>
            <a:pPr eaLnBrk="1" hangingPunct="1">
              <a:spcBef>
                <a:spcPct val="0"/>
              </a:spcBef>
            </a:pPr>
            <a:endParaRPr lang="en-US" smtClean="0">
              <a:latin typeface="Cambria" pitchFamily="18" charset="0"/>
              <a:ea typeface="SimHei" pitchFamily="49" charset="-122"/>
            </a:endParaRPr>
          </a:p>
          <a:p>
            <a:pPr eaLnBrk="1" hangingPunct="1">
              <a:spcBef>
                <a:spcPct val="0"/>
              </a:spcBef>
            </a:pPr>
            <a:endParaRPr lang="en-US" smtClean="0">
              <a:latin typeface="Cambria" pitchFamily="18" charset="0"/>
              <a:ea typeface="SimHei" pitchFamily="49" charset="-122"/>
            </a:endParaRPr>
          </a:p>
          <a:p>
            <a:pPr eaLnBrk="1" hangingPunct="1">
              <a:spcBef>
                <a:spcPct val="0"/>
              </a:spcBef>
            </a:pPr>
            <a:r>
              <a:rPr lang="en-US" smtClean="0">
                <a:latin typeface="Cambria" pitchFamily="18" charset="0"/>
                <a:ea typeface="SimHei" pitchFamily="49" charset="-122"/>
              </a:rPr>
              <a:t>Endogenously produced from the breakdown of cysteine</a:t>
            </a:r>
          </a:p>
          <a:p>
            <a:pPr lvl="1" eaLnBrk="1" hangingPunct="1">
              <a:spcBef>
                <a:spcPct val="0"/>
              </a:spcBef>
            </a:pPr>
            <a:r>
              <a:rPr lang="en-US" sz="2400" smtClean="0">
                <a:latin typeface="Cambria" pitchFamily="18" charset="0"/>
                <a:ea typeface="SimHei" pitchFamily="49" charset="-122"/>
              </a:rPr>
              <a:t>Mice survived hypoxic conditions for 24h</a:t>
            </a:r>
          </a:p>
          <a:p>
            <a:pPr eaLnBrk="1" hangingPunct="1">
              <a:spcBef>
                <a:spcPct val="0"/>
              </a:spcBef>
            </a:pPr>
            <a:endParaRPr lang="en-US" smtClean="0">
              <a:ea typeface="ＭＳ Ｐゴシック" pitchFamily="34" charset="-128"/>
            </a:endParaRPr>
          </a:p>
          <a:p>
            <a:pPr eaLnBrk="1" hangingPunct="1">
              <a:spcBef>
                <a:spcPct val="0"/>
              </a:spcBef>
            </a:pPr>
            <a:endParaRPr lang="en-US" smtClean="0">
              <a:ea typeface="ＭＳ Ｐゴシック" pitchFamily="34" charset="-128"/>
            </a:endParaRPr>
          </a:p>
          <a:p>
            <a:pPr eaLnBrk="1" hangingPunct="1"/>
            <a:r>
              <a:rPr lang="en-US" sz="2800" smtClean="0">
                <a:latin typeface="Cambria" pitchFamily="18" charset="0"/>
                <a:ea typeface="SimHei" pitchFamily="49" charset="-122"/>
              </a:rPr>
              <a:t>Endogenously produced by cells</a:t>
            </a:r>
          </a:p>
          <a:p>
            <a:pPr lvl="1" eaLnBrk="1" hangingPunct="1"/>
            <a:r>
              <a:rPr lang="en-US" sz="2400" smtClean="0">
                <a:latin typeface="Cambria" pitchFamily="18" charset="0"/>
                <a:ea typeface="SimHei" pitchFamily="49" charset="-122"/>
              </a:rPr>
              <a:t>Also produced by intestinal flora</a:t>
            </a:r>
          </a:p>
          <a:p>
            <a:pPr lvl="1" eaLnBrk="1" hangingPunct="1"/>
            <a:endParaRPr lang="en-US" sz="2400" smtClean="0">
              <a:latin typeface="Cambria" pitchFamily="18" charset="0"/>
              <a:ea typeface="SimHei" pitchFamily="49" charset="-122"/>
            </a:endParaRPr>
          </a:p>
          <a:p>
            <a:pPr lvl="1" eaLnBrk="1" hangingPunct="1"/>
            <a:r>
              <a:rPr lang="en-US" smtClean="0">
                <a:ea typeface="ＭＳ Ｐゴシック" pitchFamily="34" charset="-128"/>
              </a:rPr>
              <a:t>"our goal is to..."</a:t>
            </a:r>
            <a:br>
              <a:rPr lang="en-US" smtClean="0">
                <a:ea typeface="ＭＳ Ｐゴシック" pitchFamily="34" charset="-128"/>
              </a:rPr>
            </a:br>
            <a:endParaRPr lang="en-US" sz="2400" smtClean="0">
              <a:latin typeface="Cambria" pitchFamily="18" charset="0"/>
              <a:ea typeface="SimHei" pitchFamily="49" charset="-122"/>
            </a:endParaRPr>
          </a:p>
          <a:p>
            <a:pPr eaLnBrk="1" hangingPunct="1">
              <a:spcBef>
                <a:spcPct val="0"/>
              </a:spcBef>
            </a:pPr>
            <a:endParaRPr lang="en-US" smtClean="0">
              <a:ea typeface="ＭＳ Ｐゴシック" pitchFamily="34" charset="-128"/>
            </a:endParaRPr>
          </a:p>
        </p:txBody>
      </p:sp>
      <p:sp>
        <p:nvSpPr>
          <p:cNvPr id="2969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8AE152B0-6887-4346-B72A-851C633DA42F}" type="slidenum">
              <a:rPr lang="en-US" sz="1200">
                <a:latin typeface="Calibri" pitchFamily="34" charset="0"/>
              </a:rPr>
              <a:pPr algn="r"/>
              <a:t>8</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txBox="1">
            <a:spLocks noGrp="1" noChangeArrowheads="1"/>
          </p:cNvSpPr>
          <p:nvPr/>
        </p:nvSpPr>
        <p:spPr>
          <a:xfrm>
            <a:off x="3884613" y="8685213"/>
            <a:ext cx="2971800" cy="457200"/>
          </a:xfrm>
          <a:prstGeom prst="rect">
            <a:avLst/>
          </a:prstGeom>
          <a:noFill/>
        </p:spPr>
        <p:txBody>
          <a:bodyPr anchor="b"/>
          <a:lstStyle/>
          <a:p>
            <a:pPr algn="r" fontAlgn="auto">
              <a:spcBef>
                <a:spcPts val="0"/>
              </a:spcBef>
              <a:spcAft>
                <a:spcPts val="0"/>
              </a:spcAft>
              <a:defRPr/>
            </a:pPr>
            <a:fld id="{C5EF2C04-C771-4FCB-BC10-0FA3468C600C}" type="slidenum">
              <a:rPr lang="en-US" altLang="zh-CN" sz="1200">
                <a:latin typeface="+mn-lt"/>
                <a:ea typeface="+mn-ea"/>
              </a:rPr>
              <a:pPr algn="r" fontAlgn="auto">
                <a:spcBef>
                  <a:spcPts val="0"/>
                </a:spcBef>
                <a:spcAft>
                  <a:spcPts val="0"/>
                </a:spcAft>
                <a:defRPr/>
              </a:pPr>
              <a:t>9</a:t>
            </a:fld>
            <a:endParaRPr lang="en-US" altLang="zh-CN" sz="1200" dirty="0">
              <a:latin typeface="+mn-lt"/>
              <a:ea typeface="+mn-ea"/>
            </a:endParaRPr>
          </a:p>
        </p:txBody>
      </p:sp>
      <p:sp>
        <p:nvSpPr>
          <p:cNvPr id="31746"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31747" name="Notes Placeholder 2"/>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spcBef>
                <a:spcPct val="0"/>
              </a:spcBef>
            </a:pPr>
            <a:r>
              <a:rPr lang="en-US" altLang="zh-CN" smtClean="0">
                <a:ea typeface="SimSun" pitchFamily="2" charset="-122"/>
              </a:rPr>
              <a:t>[add citations]</a:t>
            </a:r>
          </a:p>
          <a:p>
            <a:pPr eaLnBrk="1" hangingPunct="1">
              <a:spcBef>
                <a:spcPct val="0"/>
              </a:spcBef>
            </a:pPr>
            <a:endParaRPr lang="en-US" altLang="zh-CN" smtClean="0">
              <a:ea typeface="SimSun" pitchFamily="2" charset="-122"/>
            </a:endParaRPr>
          </a:p>
          <a:p>
            <a:pPr eaLnBrk="1" hangingPunct="1">
              <a:spcBef>
                <a:spcPct val="0"/>
              </a:spcBef>
            </a:pPr>
            <a:r>
              <a:rPr lang="en-US" altLang="zh-CN" smtClean="0">
                <a:ea typeface="SimSun" pitchFamily="2" charset="-122"/>
              </a:rPr>
              <a:t>3 mechanisms through which H2S protects hearts</a:t>
            </a:r>
          </a:p>
        </p:txBody>
      </p:sp>
      <p:sp>
        <p:nvSpPr>
          <p:cNvPr id="317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44E82059-4B51-4D79-9F99-0602A4802153}" type="slidenum">
              <a:rPr lang="en-US" altLang="zh-CN" sz="1200"/>
              <a:pPr algn="r"/>
              <a:t>9</a:t>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03426"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z="2800" smtClean="0">
                <a:latin typeface="Cambria" pitchFamily="-123" charset="0"/>
                <a:ea typeface="SimHei" charset="0"/>
                <a:cs typeface="SimHei" charset="0"/>
              </a:rPr>
              <a:t>Limited protection time due to this depletion</a:t>
            </a:r>
          </a:p>
          <a:p>
            <a:pPr lvl="1" eaLnBrk="1" hangingPunct="1"/>
            <a:r>
              <a:rPr lang="en-US" sz="2400" smtClean="0">
                <a:latin typeface="Cambria" pitchFamily="-123" charset="0"/>
                <a:ea typeface="SimHei" charset="0"/>
                <a:cs typeface="SimHei" charset="0"/>
              </a:rPr>
              <a:t>Control delivery of H</a:t>
            </a:r>
            <a:r>
              <a:rPr lang="en-US" sz="2400" baseline="-25000" smtClean="0">
                <a:latin typeface="Cambria" pitchFamily="-123" charset="0"/>
                <a:ea typeface="SimHei" charset="0"/>
                <a:cs typeface="SimHei" charset="0"/>
              </a:rPr>
              <a:t>2</a:t>
            </a:r>
            <a:r>
              <a:rPr lang="en-US" sz="2400" smtClean="0">
                <a:latin typeface="Cambria" pitchFamily="-123" charset="0"/>
                <a:ea typeface="SimHei" charset="0"/>
                <a:cs typeface="SimHei" charset="0"/>
              </a:rPr>
              <a:t>S is needed</a:t>
            </a:r>
          </a:p>
          <a:p>
            <a:r>
              <a:rPr lang="en-US" sz="2800" smtClean="0">
                <a:latin typeface="Cambria" pitchFamily="-123" charset="0"/>
              </a:rPr>
              <a:t>H</a:t>
            </a:r>
            <a:r>
              <a:rPr lang="en-US" sz="2800" baseline="-25000" smtClean="0">
                <a:latin typeface="Cambria" pitchFamily="-123" charset="0"/>
              </a:rPr>
              <a:t>2</a:t>
            </a:r>
            <a:r>
              <a:rPr lang="en-US" sz="2800" smtClean="0">
                <a:latin typeface="Cambria" pitchFamily="-123" charset="0"/>
              </a:rPr>
              <a:t>S depletes by:</a:t>
            </a:r>
            <a:endParaRPr lang="en-US" sz="2800" smtClean="0">
              <a:latin typeface="Cambria" pitchFamily="-123" charset="0"/>
              <a:ea typeface="SimHei" charset="0"/>
              <a:cs typeface="SimHei" charset="0"/>
            </a:endParaRPr>
          </a:p>
          <a:p>
            <a:pPr lvl="1" eaLnBrk="1" hangingPunct="1"/>
            <a:r>
              <a:rPr lang="en-US" sz="2400" smtClean="0">
                <a:latin typeface="Cambria" pitchFamily="-123" charset="0"/>
                <a:ea typeface="SimHei" charset="0"/>
                <a:cs typeface="SimHei" charset="0"/>
              </a:rPr>
              <a:t>Metabolism by tissues</a:t>
            </a:r>
          </a:p>
          <a:p>
            <a:pPr lvl="1" eaLnBrk="1" hangingPunct="1"/>
            <a:r>
              <a:rPr lang="en-US" sz="2400" smtClean="0">
                <a:latin typeface="Cambria" pitchFamily="-123" charset="0"/>
                <a:ea typeface="SimHei" charset="0"/>
                <a:cs typeface="SimHei" charset="0"/>
              </a:rPr>
              <a:t>Escape from solution </a:t>
            </a:r>
            <a:br>
              <a:rPr lang="en-US" sz="2400" smtClean="0">
                <a:latin typeface="Cambria" pitchFamily="-123" charset="0"/>
                <a:ea typeface="SimHei" charset="0"/>
                <a:cs typeface="SimHei" charset="0"/>
              </a:rPr>
            </a:br>
            <a:r>
              <a:rPr lang="en-US" sz="2400" smtClean="0">
                <a:latin typeface="Cambria" pitchFamily="-123" charset="0"/>
                <a:ea typeface="SimHei" charset="0"/>
                <a:cs typeface="SimHei" charset="0"/>
              </a:rPr>
              <a:t>over time</a:t>
            </a:r>
          </a:p>
          <a:p>
            <a:endParaRPr lang="en-US" smtClean="0"/>
          </a:p>
          <a:p>
            <a:r>
              <a:rPr lang="en-US" smtClean="0"/>
              <a:t>This is a plot of just volatile escape from solution over 6 hours (no contribution from tissue metabolism); with tissue metabolism the drop off would be faster and more dramatic.</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5EB769E7-3D92-4BA9-8F03-F17912DC5B0B}" type="slidenum">
              <a:rPr lang="en-US" sz="1200">
                <a:latin typeface="+mn-lt"/>
                <a:ea typeface="+mn-ea"/>
                <a:cs typeface="+mn-cs"/>
              </a:rPr>
              <a:pPr algn="r" fontAlgn="auto">
                <a:spcBef>
                  <a:spcPts val="0"/>
                </a:spcBef>
                <a:spcAft>
                  <a:spcPts val="0"/>
                </a:spcAft>
                <a:defRPr/>
              </a:pPr>
              <a:t>10</a:t>
            </a:fld>
            <a:endParaRPr lang="en-US" sz="1200" dirty="0">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05474"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smtClean="0">
                <a:ea typeface="ＭＳ Ｐゴシック" pitchFamily="34" charset="-128"/>
              </a:rPr>
              <a:t>Use jello/gelatin crosslinking to explain this</a:t>
            </a:r>
          </a:p>
          <a:p>
            <a:r>
              <a:rPr lang="en-US" smtClean="0">
                <a:latin typeface="Cambria" pitchFamily="18" charset="0"/>
                <a:ea typeface="SimHei" pitchFamily="49" charset="-122"/>
              </a:rPr>
              <a:t>Gelatin particles</a:t>
            </a:r>
          </a:p>
          <a:p>
            <a:r>
              <a:rPr lang="en-US" b="1" smtClean="0">
                <a:latin typeface="Cambria" pitchFamily="18" charset="0"/>
                <a:ea typeface="SimHei" pitchFamily="49" charset="-122"/>
              </a:rPr>
              <a:t>Hydrogels</a:t>
            </a:r>
            <a:r>
              <a:rPr lang="en-US" smtClean="0">
                <a:latin typeface="Cambria" pitchFamily="18" charset="0"/>
                <a:ea typeface="SimHei" pitchFamily="49" charset="-122"/>
              </a:rPr>
              <a:t> (polymer networks)</a:t>
            </a:r>
          </a:p>
          <a:p>
            <a:r>
              <a:rPr lang="en-US" smtClean="0">
                <a:latin typeface="Cambria" pitchFamily="18" charset="0"/>
                <a:ea typeface="SimHei" pitchFamily="49" charset="-122"/>
              </a:rPr>
              <a:t>Sustains levels H</a:t>
            </a:r>
            <a:r>
              <a:rPr lang="en-US" baseline="-25000" smtClean="0">
                <a:latin typeface="Cambria" pitchFamily="18" charset="0"/>
                <a:ea typeface="SimHei" pitchFamily="49" charset="-122"/>
              </a:rPr>
              <a:t>2</a:t>
            </a:r>
            <a:r>
              <a:rPr lang="en-US" smtClean="0">
                <a:latin typeface="Cambria" pitchFamily="18" charset="0"/>
                <a:ea typeface="SimHei" pitchFamily="49" charset="-122"/>
              </a:rPr>
              <a:t>S release in solution</a:t>
            </a:r>
            <a:r>
              <a:rPr lang="en-US" sz="1400" smtClean="0">
                <a:latin typeface="Cambria" pitchFamily="18" charset="0"/>
                <a:ea typeface="SimHei" pitchFamily="49" charset="-122"/>
              </a:rPr>
              <a:t> </a:t>
            </a:r>
          </a:p>
          <a:p>
            <a:r>
              <a:rPr lang="en-US" smtClean="0">
                <a:latin typeface="Cambria" pitchFamily="18" charset="0"/>
                <a:ea typeface="SimHei" pitchFamily="49" charset="-122"/>
              </a:rPr>
              <a:t>Can control crosslinkage and loading concentration</a:t>
            </a:r>
          </a:p>
          <a:p>
            <a:r>
              <a:rPr lang="en-US" smtClean="0">
                <a:latin typeface="Cambria" pitchFamily="18" charset="0"/>
                <a:ea typeface="SimHei" pitchFamily="49" charset="-122"/>
              </a:rPr>
              <a:t>Means of controlled drug delivery</a:t>
            </a:r>
            <a:endParaRPr lang="en-US" sz="1400" smtClean="0">
              <a:latin typeface="Cambria" pitchFamily="18" charset="0"/>
              <a:ea typeface="ＭＳ Ｐゴシック" pitchFamily="34" charset="-128"/>
            </a:endParaRPr>
          </a:p>
          <a:p>
            <a:endParaRPr lang="en-US" smtClean="0">
              <a:ea typeface="ＭＳ Ｐゴシック" pitchFamily="34" charset="-128"/>
            </a:endParaRPr>
          </a:p>
        </p:txBody>
      </p:sp>
      <p:sp>
        <p:nvSpPr>
          <p:cNvPr id="10547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D9D5C800-5B9A-4918-82A8-59A1DA69AC6E}" type="slidenum">
              <a:rPr lang="en-US" sz="1200">
                <a:latin typeface="Calibri" pitchFamily="34" charset="0"/>
              </a:rPr>
              <a:pPr algn="r"/>
              <a:t>11</a:t>
            </a:fld>
            <a:endParaRPr lang="en-US" sz="120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0752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b="1" smtClean="0">
                <a:latin typeface="Cambria" pitchFamily="18" charset="0"/>
                <a:ea typeface="SimHei" pitchFamily="49" charset="-122"/>
              </a:rPr>
              <a:t>Approach</a:t>
            </a:r>
          </a:p>
          <a:p>
            <a:pPr eaLnBrk="1" hangingPunct="1"/>
            <a:r>
              <a:rPr lang="en-US" smtClean="0">
                <a:latin typeface="Cambria" pitchFamily="18" charset="0"/>
                <a:ea typeface="SimHei" pitchFamily="49" charset="-122"/>
              </a:rPr>
              <a:t>H</a:t>
            </a:r>
            <a:r>
              <a:rPr lang="en-US" baseline="-25000" smtClean="0">
                <a:latin typeface="Cambria" pitchFamily="18" charset="0"/>
                <a:ea typeface="SimHei" pitchFamily="49" charset="-122"/>
              </a:rPr>
              <a:t>2</a:t>
            </a:r>
            <a:r>
              <a:rPr lang="en-US" smtClean="0">
                <a:latin typeface="Cambria" pitchFamily="18" charset="0"/>
                <a:ea typeface="SimHei" pitchFamily="49" charset="-122"/>
              </a:rPr>
              <a:t>S is a compound thought to induce suspended animation and prolong organ storage</a:t>
            </a:r>
          </a:p>
          <a:p>
            <a:endParaRPr lang="en-US" smtClean="0">
              <a:ea typeface="ＭＳ Ｐゴシック" pitchFamily="34" charset="-128"/>
            </a:endParaRPr>
          </a:p>
          <a:p>
            <a:r>
              <a:rPr lang="en-US" b="1" smtClean="0">
                <a:latin typeface="Cambria" pitchFamily="18" charset="0"/>
                <a:ea typeface="SimHei" pitchFamily="49" charset="-122"/>
              </a:rPr>
              <a:t>Idea</a:t>
            </a:r>
            <a:r>
              <a:rPr lang="en-US" smtClean="0">
                <a:latin typeface="Cambria" pitchFamily="18" charset="0"/>
                <a:ea typeface="SimHei" pitchFamily="49" charset="-122"/>
              </a:rPr>
              <a:t>: To modify clinical static cold storage procedures using hydrogen sulfide (H</a:t>
            </a:r>
            <a:r>
              <a:rPr lang="en-US" baseline="-25000" smtClean="0">
                <a:latin typeface="Cambria" pitchFamily="18" charset="0"/>
                <a:ea typeface="SimHei" pitchFamily="49" charset="-122"/>
              </a:rPr>
              <a:t>2</a:t>
            </a:r>
            <a:r>
              <a:rPr lang="en-US" smtClean="0">
                <a:latin typeface="Cambria" pitchFamily="18" charset="0"/>
                <a:ea typeface="SimHei" pitchFamily="49" charset="-122"/>
              </a:rPr>
              <a:t>S)</a:t>
            </a:r>
          </a:p>
          <a:p>
            <a:endParaRPr lang="en-US" smtClean="0">
              <a:ea typeface="ＭＳ Ｐゴシック" pitchFamily="34" charset="-128"/>
            </a:endParaRPr>
          </a:p>
        </p:txBody>
      </p:sp>
      <p:sp>
        <p:nvSpPr>
          <p:cNvPr id="10752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8EA5504A-38DF-445A-A6E2-287C8FF525A1}" type="slidenum">
              <a:rPr lang="en-US" sz="1200">
                <a:latin typeface="Calibri" pitchFamily="34" charset="0"/>
              </a:rPr>
              <a:pPr algn="r"/>
              <a:t>12</a:t>
            </a:fld>
            <a:endParaRPr lang="en-US"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sz="2800" smtClean="0">
                <a:latin typeface="Cambria" pitchFamily="18" charset="0"/>
                <a:ea typeface="SimHei" pitchFamily="49" charset="-122"/>
              </a:rPr>
              <a:t>Measure </a:t>
            </a:r>
            <a:r>
              <a:rPr lang="en-US" sz="2800" smtClean="0">
                <a:latin typeface="Cambria" pitchFamily="18" charset="0"/>
                <a:ea typeface="ＭＳ Ｐゴシック" pitchFamily="34" charset="-128"/>
              </a:rPr>
              <a:t>H</a:t>
            </a:r>
            <a:r>
              <a:rPr lang="en-US" sz="2800" baseline="-25000" smtClean="0">
                <a:latin typeface="Cambria" pitchFamily="18" charset="0"/>
                <a:ea typeface="ＭＳ Ｐゴシック" pitchFamily="34" charset="-128"/>
              </a:rPr>
              <a:t>2</a:t>
            </a:r>
            <a:r>
              <a:rPr lang="en-US" sz="2800" smtClean="0">
                <a:latin typeface="Cambria" pitchFamily="18" charset="0"/>
                <a:ea typeface="ＭＳ Ｐゴシック" pitchFamily="34" charset="-128"/>
              </a:rPr>
              <a:t>S using an absorbance assay</a:t>
            </a:r>
          </a:p>
          <a:p>
            <a:pPr eaLnBrk="1" hangingPunct="1">
              <a:lnSpc>
                <a:spcPct val="90000"/>
              </a:lnSpc>
            </a:pPr>
            <a:r>
              <a:rPr lang="en-US" sz="2800" smtClean="0">
                <a:latin typeface="Cambria" pitchFamily="18" charset="0"/>
                <a:ea typeface="SimHei" pitchFamily="49" charset="-122"/>
              </a:rPr>
              <a:t>Microsphere fabrication</a:t>
            </a:r>
          </a:p>
          <a:p>
            <a:pPr lvl="1" eaLnBrk="1" hangingPunct="1">
              <a:lnSpc>
                <a:spcPct val="90000"/>
              </a:lnSpc>
            </a:pPr>
            <a:r>
              <a:rPr lang="en-US" sz="2400" smtClean="0">
                <a:latin typeface="Cambria" pitchFamily="18" charset="0"/>
                <a:ea typeface="SimHei" pitchFamily="49" charset="-122"/>
              </a:rPr>
              <a:t>Vary cross-linkage using glutaraldehyde</a:t>
            </a:r>
          </a:p>
          <a:p>
            <a:pPr lvl="1" eaLnBrk="1" hangingPunct="1">
              <a:lnSpc>
                <a:spcPct val="90000"/>
              </a:lnSpc>
            </a:pPr>
            <a:r>
              <a:rPr lang="en-US" sz="2400" smtClean="0">
                <a:latin typeface="Cambria" pitchFamily="18" charset="0"/>
                <a:ea typeface="SimHei" pitchFamily="49" charset="-122"/>
              </a:rPr>
              <a:t>Microsphere diameter &lt;10</a:t>
            </a:r>
            <a:r>
              <a:rPr lang="en-US" altLang="zh-CN" sz="2400" smtClean="0">
                <a:latin typeface="Cambria" pitchFamily="18" charset="0"/>
                <a:ea typeface="SimSun" pitchFamily="2" charset="-122"/>
              </a:rPr>
              <a:t>µm</a:t>
            </a:r>
            <a:endParaRPr lang="en-US" sz="2400" smtClean="0">
              <a:latin typeface="Cambria" pitchFamily="18" charset="0"/>
              <a:ea typeface="SimHei" pitchFamily="49" charset="-122"/>
            </a:endParaRPr>
          </a:p>
          <a:p>
            <a:endParaRPr lang="en-US" smtClean="0">
              <a:ea typeface="ＭＳ Ｐゴシック" pitchFamily="34" charset="-128"/>
            </a:endParaRPr>
          </a:p>
        </p:txBody>
      </p:sp>
      <p:sp>
        <p:nvSpPr>
          <p:cNvPr id="1116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00A8B42F-6FF1-4DEC-B24E-F5E36639793D}" type="slidenum">
              <a:rPr lang="en-US" sz="1200" smtClean="0">
                <a:latin typeface="Calibri" pitchFamily="34" charset="0"/>
              </a:rPr>
              <a:pPr/>
              <a:t>15</a:t>
            </a:fld>
            <a:endParaRPr lang="en-US" sz="1200"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13666"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b="1" smtClean="0">
                <a:ea typeface="ＭＳ Ｐゴシック" pitchFamily="34" charset="-128"/>
              </a:rPr>
              <a:t>Say average and standard deviation:  </a:t>
            </a:r>
            <a:r>
              <a:rPr lang="en-US" smtClean="0">
                <a:ea typeface="ＭＳ Ｐゴシック" pitchFamily="34" charset="-128"/>
              </a:rPr>
              <a:t>4.62</a:t>
            </a:r>
            <a:r>
              <a:rPr lang="en-US" altLang="zh-CN" smtClean="0">
                <a:ea typeface="ＭＳ Ｐゴシック" pitchFamily="34" charset="-128"/>
              </a:rPr>
              <a:t>± 1.54 µm, n=144 microspheres </a:t>
            </a:r>
            <a:endParaRPr lang="en-US" b="1" smtClean="0">
              <a:ea typeface="ＭＳ Ｐゴシック" pitchFamily="34" charset="-128"/>
            </a:endParaRPr>
          </a:p>
        </p:txBody>
      </p:sp>
      <p:sp>
        <p:nvSpPr>
          <p:cNvPr id="11366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70F8240B-4BA9-467D-8031-B54680D1C164}" type="slidenum">
              <a:rPr lang="en-US" sz="1200">
                <a:latin typeface="Calibri" pitchFamily="34" charset="0"/>
              </a:rPr>
              <a:pPr algn="r"/>
              <a:t>16</a:t>
            </a:fld>
            <a:endParaRPr lang="en-US"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“H2S uptake” is amount of H2S absorbed by the gelatin cylinders (in nanomoles). It is the difference in amt of H2S in the bulk solution between time = 0  and time = 60 minutes, taking into account the amt of H2S that is lost to the atmosphere.</a:t>
            </a:r>
          </a:p>
          <a:p>
            <a:endParaRPr lang="en-US" smtClean="0">
              <a:ea typeface="ＭＳ Ｐゴシック" pitchFamily="34" charset="-128"/>
            </a:endParaRPr>
          </a:p>
          <a:p>
            <a:r>
              <a:rPr lang="en-US" smtClean="0">
                <a:ea typeface="ＭＳ Ｐゴシック" pitchFamily="34" charset="-128"/>
              </a:rPr>
              <a:t>[Amt H2S absorbed into cylinders = (Amt start @ t =0) – (Amt remaining @ t=60 min) – (Amt that went into atmoshpere**)</a:t>
            </a:r>
          </a:p>
          <a:p>
            <a:endParaRPr lang="en-US" smtClean="0">
              <a:ea typeface="ＭＳ Ｐゴシック" pitchFamily="34" charset="-128"/>
            </a:endParaRPr>
          </a:p>
          <a:p>
            <a:r>
              <a:rPr lang="en-US" smtClean="0">
                <a:ea typeface="ＭＳ Ｐゴシック" pitchFamily="34" charset="-128"/>
              </a:rPr>
              <a:t>**given by control data (Amt start @ t =0) – (Amt remaining @ t=60 min), which had only had loading solution, and no gelatin discs</a:t>
            </a:r>
          </a:p>
          <a:p>
            <a:endParaRPr lang="en-US" smtClean="0">
              <a:ea typeface="ＭＳ Ｐゴシック" pitchFamily="34" charset="-128"/>
            </a:endParaRPr>
          </a:p>
          <a:p>
            <a:r>
              <a:rPr lang="en-US" smtClean="0">
                <a:ea typeface="ＭＳ Ｐゴシック" pitchFamily="34" charset="-128"/>
              </a:rPr>
              <a:t>* Indicate p&lt;0.05</a:t>
            </a:r>
          </a:p>
          <a:p>
            <a:r>
              <a:rPr lang="en-US" smtClean="0">
                <a:ea typeface="ＭＳ Ｐゴシック" pitchFamily="34" charset="-128"/>
              </a:rPr>
              <a:t>P values are: 0.0006 between 25 vs 50 mM load, and 0.003 between 50 and 100 mM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2"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r>
              <a:rPr lang="en-US" smtClean="0">
                <a:ea typeface="ＭＳ Ｐゴシック" pitchFamily="34" charset="-128"/>
              </a:rPr>
              <a:t>(4C) Change in bulk solution concentration over time for experimental and control (no microspheres) groups.  Bulk concentration (as fraction of initial bulk concentration at t= 0.5 min) over time (minutes). Thus a value of “1” means “same concentration as at t = 0.5 min.</a:t>
            </a:r>
          </a:p>
          <a:p>
            <a:pPr algn="just">
              <a:spcBef>
                <a:spcPct val="0"/>
              </a:spcBef>
            </a:pPr>
            <a:endParaRPr lang="en-US" smtClean="0">
              <a:ea typeface="ＭＳ Ｐゴシック" pitchFamily="34" charset="-128"/>
            </a:endParaRPr>
          </a:p>
          <a:p>
            <a:pPr algn="just">
              <a:spcBef>
                <a:spcPct val="0"/>
              </a:spcBef>
            </a:pPr>
            <a:r>
              <a:rPr lang="en-US" smtClean="0">
                <a:ea typeface="ＭＳ Ｐゴシック" pitchFamily="34" charset="-128"/>
              </a:rPr>
              <a:t>The data supports why microspheres are necessary to keep the concentration of H2S from dropping (as quickly).</a:t>
            </a:r>
          </a:p>
          <a:p>
            <a:pPr algn="just">
              <a:spcBef>
                <a:spcPct val="0"/>
              </a:spcBef>
            </a:pPr>
            <a:r>
              <a:rPr lang="en-US" smtClean="0">
                <a:ea typeface="ＭＳ Ｐゴシック" pitchFamily="34" charset="-128"/>
              </a:rPr>
              <a:t>The concentration in the control group continuously falls, ends up at 66% of initial concentration.</a:t>
            </a:r>
          </a:p>
          <a:p>
            <a:pPr algn="just">
              <a:spcBef>
                <a:spcPct val="0"/>
              </a:spcBef>
            </a:pPr>
            <a:r>
              <a:rPr lang="en-US" smtClean="0">
                <a:ea typeface="ＭＳ Ｐゴシック" pitchFamily="34" charset="-128"/>
              </a:rPr>
              <a:t>4.75 M GA, 100 mM loaded microspheres keep the bulk solution from decreasing in concentration, presumably by releasing H2S throughout the period. The other two experimental groups are not as effective throughout the timeframe. Data demonstrates the efficacy of high cross-link density and high loading concentration at keeping the bulk solution concentration from dropping. </a:t>
            </a:r>
          </a:p>
          <a:p>
            <a:pPr algn="just">
              <a:spcBef>
                <a:spcPct val="0"/>
              </a:spcBef>
            </a:pPr>
            <a:r>
              <a:rPr lang="en-US" smtClean="0">
                <a:ea typeface="ＭＳ Ｐゴシック" pitchFamily="34" charset="-128"/>
              </a:rPr>
              <a:t>* Indicates p &lt; 0.05 significance level compared to control.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19810"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1198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78BAAB02-D22E-430C-8E8C-3481E4085DBF}" type="slidenum">
              <a:rPr lang="en-US" sz="1200">
                <a:latin typeface="Calibri" pitchFamily="34" charset="0"/>
              </a:rPr>
              <a:pPr algn="r"/>
              <a:t>19</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z="2800" smtClean="0">
                <a:ea typeface="ＭＳ Ｐゴシック" pitchFamily="34" charset="-128"/>
              </a:rPr>
              <a:t>MTT assay</a:t>
            </a:r>
          </a:p>
          <a:p>
            <a:pPr lvl="1"/>
            <a:r>
              <a:rPr lang="en-US" smtClean="0">
                <a:ea typeface="ＭＳ Ｐゴシック" pitchFamily="34" charset="-128"/>
              </a:rPr>
              <a:t>Cell metabolic activity</a:t>
            </a:r>
          </a:p>
          <a:p>
            <a:pPr lvl="1" eaLnBrk="1" hangingPunct="1"/>
            <a:r>
              <a:rPr lang="en-US" smtClean="0">
                <a:ea typeface="ＭＳ Ｐゴシック" pitchFamily="34" charset="-128"/>
              </a:rPr>
              <a:t>Colorimetric assay</a:t>
            </a:r>
          </a:p>
          <a:p>
            <a:endParaRPr lang="en-US" smtClean="0">
              <a:ea typeface="ＭＳ Ｐゴシック" pitchFamily="34" charset="-128"/>
            </a:endParaRPr>
          </a:p>
        </p:txBody>
      </p:sp>
      <p:sp>
        <p:nvSpPr>
          <p:cNvPr id="1218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A484852C-0410-4BE1-9EE5-1A5D35B3934B}" type="slidenum">
              <a:rPr lang="en-US" sz="1200" smtClean="0">
                <a:latin typeface="Calibri" pitchFamily="34" charset="0"/>
              </a:rPr>
              <a:pPr/>
              <a:t>20</a:t>
            </a:fld>
            <a:endParaRPr lang="en-US" sz="1200"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ea typeface="ＭＳ Ｐゴシック" pitchFamily="34" charset="-128"/>
              </a:rPr>
              <a:t>THIS NEEDS P-VALUES or at least HOW STATISTICAL SIGNIFICANCE WAS DETERMINED</a:t>
            </a:r>
          </a:p>
          <a:p>
            <a:endParaRPr lang="en-US" b="1" smtClean="0">
              <a:ea typeface="ＭＳ Ｐゴシック" pitchFamily="34" charset="-128"/>
            </a:endParaRPr>
          </a:p>
          <a:p>
            <a:r>
              <a:rPr lang="en-US" b="1" smtClean="0">
                <a:ea typeface="ＭＳ Ｐゴシック" pitchFamily="34" charset="-128"/>
              </a:rPr>
              <a:t>Make corrections to axes titles</a:t>
            </a:r>
          </a:p>
        </p:txBody>
      </p:sp>
      <p:sp>
        <p:nvSpPr>
          <p:cNvPr id="1239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10E7100A-02C1-4609-AB6C-F1640A3F6BF4}" type="slidenum">
              <a:rPr lang="en-US" sz="1200" smtClean="0">
                <a:latin typeface="Calibri" pitchFamily="34" charset="0"/>
              </a:rPr>
              <a:pPr/>
              <a:t>21</a:t>
            </a:fld>
            <a:endParaRPr lang="en-US" sz="1200"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Incubate cells with either microspheres or microspheres + X M NaHS for (X HOURS) and stain with 2 fluorscent dyes---red dye marks cells that have lost plasma membrane integrity and green dye marks healthy cells, therefore can determine % of live cells after exposure to NaHS and microsphere materials.</a:t>
            </a:r>
          </a:p>
          <a:p>
            <a:r>
              <a:rPr lang="en-US" sz="2800" smtClean="0">
                <a:ea typeface="ＭＳ Ｐゴシック" pitchFamily="34" charset="-128"/>
              </a:rPr>
              <a:t>Live/dead assay</a:t>
            </a:r>
          </a:p>
          <a:p>
            <a:pPr lvl="1"/>
            <a:r>
              <a:rPr lang="en-US" sz="2400" smtClean="0">
                <a:ea typeface="ＭＳ Ｐゴシック" pitchFamily="34" charset="-128"/>
              </a:rPr>
              <a:t>Cytotoxicity</a:t>
            </a:r>
          </a:p>
          <a:p>
            <a:pPr lvl="1"/>
            <a:r>
              <a:rPr lang="en-US" sz="2400" smtClean="0">
                <a:ea typeface="ＭＳ Ｐゴシック" pitchFamily="34" charset="-128"/>
              </a:rPr>
              <a:t>Colorimetric assay</a:t>
            </a:r>
          </a:p>
          <a:p>
            <a:endParaRPr lang="en-US" smtClean="0">
              <a:ea typeface="ＭＳ Ｐゴシック" pitchFamily="34" charset="-128"/>
            </a:endParaRPr>
          </a:p>
        </p:txBody>
      </p:sp>
      <p:sp>
        <p:nvSpPr>
          <p:cNvPr id="125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04325F3D-D6A3-47F4-A9C0-68A5C80671F3}" type="slidenum">
              <a:rPr lang="en-US" sz="1200" smtClean="0">
                <a:latin typeface="Calibri" pitchFamily="34" charset="0"/>
              </a:rPr>
              <a:pPr/>
              <a:t>22</a:t>
            </a:fld>
            <a:endParaRPr lang="en-US" sz="1200"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2800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smtClean="0">
                <a:ea typeface="ＭＳ Ｐゴシック" pitchFamily="34" charset="-128"/>
              </a:rPr>
              <a:t>NEEDS P VALUES</a:t>
            </a:r>
          </a:p>
          <a:p>
            <a:endParaRPr lang="en-US" smtClean="0">
              <a:ea typeface="ＭＳ Ｐゴシック" pitchFamily="34" charset="-128"/>
            </a:endParaRPr>
          </a:p>
          <a:p>
            <a:pPr>
              <a:buFontTx/>
              <a:buChar char="-"/>
            </a:pPr>
            <a:r>
              <a:rPr lang="en-US" smtClean="0">
                <a:ea typeface="ＭＳ Ｐゴシック" pitchFamily="34" charset="-128"/>
              </a:rPr>
              <a:t>don't go over the results too fast!</a:t>
            </a:r>
            <a:br>
              <a:rPr lang="en-US" smtClean="0">
                <a:ea typeface="ＭＳ Ｐゴシック" pitchFamily="34" charset="-128"/>
              </a:rPr>
            </a:br>
            <a:r>
              <a:rPr lang="en-US" smtClean="0">
                <a:ea typeface="ＭＳ Ｐゴシック" pitchFamily="34" charset="-128"/>
              </a:rPr>
              <a:t>- EXPLAIN AXIS ("this graph shows 'y' as a function of 'x' - from this graph we see...'result' "</a:t>
            </a:r>
            <a:br>
              <a:rPr lang="en-US" smtClean="0">
                <a:ea typeface="ＭＳ Ｐゴシック" pitchFamily="34" charset="-128"/>
              </a:rPr>
            </a:br>
            <a:r>
              <a:rPr lang="en-US" smtClean="0">
                <a:ea typeface="ＭＳ Ｐゴシック" pitchFamily="34" charset="-128"/>
              </a:rPr>
              <a:t>- show picture of live/dead stain</a:t>
            </a:r>
            <a:br>
              <a:rPr lang="en-US" smtClean="0">
                <a:ea typeface="ＭＳ Ｐゴシック" pitchFamily="34" charset="-128"/>
              </a:rPr>
            </a:br>
            <a:r>
              <a:rPr lang="en-US" smtClean="0">
                <a:ea typeface="ＭＳ Ｐゴシック" pitchFamily="34" charset="-128"/>
              </a:rPr>
              <a:t>- explain that 0 and 50mg are significantly different</a:t>
            </a:r>
          </a:p>
          <a:p>
            <a:pPr>
              <a:buFontTx/>
              <a:buChar char="-"/>
            </a:pPr>
            <a:r>
              <a:rPr lang="en-US" b="1" smtClean="0">
                <a:solidFill>
                  <a:srgbClr val="FF0000"/>
                </a:solidFill>
                <a:ea typeface="ＭＳ Ｐゴシック" pitchFamily="34" charset="-128"/>
              </a:rPr>
              <a:t>WHAT CONCENTRATION NAHS WAS USED HERE! THIS IS CRUCIAL</a:t>
            </a:r>
          </a:p>
          <a:p>
            <a:endParaRPr lang="en-US" smtClean="0">
              <a:ea typeface="ＭＳ Ｐゴシック" pitchFamily="34" charset="-128"/>
            </a:endParaRPr>
          </a:p>
        </p:txBody>
      </p:sp>
      <p:sp>
        <p:nvSpPr>
          <p:cNvPr id="12800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3FCD6BB0-B191-4727-8DDC-EF47073BAC7D}" type="slidenum">
              <a:rPr lang="en-US" sz="1200">
                <a:latin typeface="Calibri" pitchFamily="34" charset="0"/>
              </a:rPr>
              <a:pPr algn="r"/>
              <a:t>23</a:t>
            </a:fld>
            <a:endParaRPr lang="en-US"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1300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AB25BB73-EA76-4302-98CA-D2AA582910E2}" type="slidenum">
              <a:rPr lang="en-US" sz="1200" smtClean="0">
                <a:latin typeface="Calibri" pitchFamily="34" charset="0"/>
              </a:rPr>
              <a:pPr/>
              <a:t>24</a:t>
            </a:fld>
            <a:endParaRPr lang="en-US" sz="1200" smtClean="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13619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EF73121A-389A-48B6-A828-ADC4A1B12670}" type="slidenum">
              <a:rPr lang="en-US" sz="1200">
                <a:latin typeface="Calibri" pitchFamily="34" charset="0"/>
              </a:rPr>
              <a:pPr algn="r"/>
              <a:t>29</a:t>
            </a:fld>
            <a:endParaRPr lang="en-US" sz="12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 SCALE BARS</a:t>
            </a:r>
            <a:br>
              <a:rPr lang="en-US" smtClean="0">
                <a:ea typeface="ＭＳ Ｐゴシック" pitchFamily="34" charset="-128"/>
              </a:rPr>
            </a:br>
            <a:r>
              <a:rPr lang="en-US" smtClean="0">
                <a:ea typeface="ＭＳ Ｐゴシック" pitchFamily="34" charset="-128"/>
              </a:rPr>
              <a:t>- remember, we're not going to compare intensity!!</a:t>
            </a:r>
            <a:br>
              <a:rPr lang="en-US" smtClean="0">
                <a:ea typeface="ＭＳ Ｐゴシック" pitchFamily="34" charset="-128"/>
              </a:rPr>
            </a:br>
            <a:r>
              <a:rPr lang="en-US" smtClean="0">
                <a:ea typeface="ＭＳ Ｐゴシック" pitchFamily="34" charset="-128"/>
              </a:rPr>
              <a:t>- say assay is for measuring stained area, not stained intensity</a:t>
            </a:r>
          </a:p>
        </p:txBody>
      </p:sp>
      <p:sp>
        <p:nvSpPr>
          <p:cNvPr id="139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7063CC71-09B5-4072-A8C9-DDA41F4DF011}" type="slidenum">
              <a:rPr lang="en-US" sz="1200" smtClean="0">
                <a:latin typeface="Calibri" pitchFamily="34" charset="0"/>
              </a:rPr>
              <a:pPr/>
              <a:t>31</a:t>
            </a:fld>
            <a:endParaRPr lang="en-US" sz="1200" smtClean="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Placeholder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smtClean="0">
                <a:ea typeface="ＭＳ Ｐゴシック" pitchFamily="34" charset="-128"/>
              </a:rPr>
              <a:t>Objective: measure ATP concentration, from which we can speculate about heart viability</a:t>
            </a:r>
          </a:p>
          <a:p>
            <a:pPr eaLnBrk="1" hangingPunct="1">
              <a:buFontTx/>
              <a:buChar char="-"/>
            </a:pPr>
            <a:r>
              <a:rPr lang="en-US" smtClean="0">
                <a:ea typeface="ＭＳ Ｐゴシック" pitchFamily="34" charset="-128"/>
              </a:rPr>
              <a:t>all tissue samples taken from the left ventricle</a:t>
            </a:r>
          </a:p>
          <a:p>
            <a:pPr eaLnBrk="1" hangingPunct="1">
              <a:buFontTx/>
              <a:buChar char="-"/>
            </a:pPr>
            <a:r>
              <a:rPr lang="en-US" smtClean="0">
                <a:ea typeface="ＭＳ Ｐゴシック" pitchFamily="34" charset="-128"/>
              </a:rPr>
              <a:t>Used the fluorometric protocol, which yields more sensitive measurements</a:t>
            </a:r>
          </a:p>
          <a:p>
            <a:pPr eaLnBrk="1" hangingPunct="1">
              <a:buFontTx/>
              <a:buChar char="-"/>
            </a:pPr>
            <a:r>
              <a:rPr lang="en-US" smtClean="0">
                <a:ea typeface="ＭＳ Ｐゴシック" pitchFamily="34" charset="-128"/>
              </a:rPr>
              <a:t>ATP content calculated as mM/mg so that we could control for the mass of the tissue sample (which varied from sample to sample)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Placeholder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2"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50000"/>
              </a:spcBef>
              <a:buFontTx/>
              <a:buChar char="•"/>
            </a:pPr>
            <a:r>
              <a:rPr lang="en-US" sz="1800" smtClean="0">
                <a:latin typeface="Cambria" pitchFamily="18" charset="0"/>
                <a:ea typeface="ＭＳ Ｐゴシック" pitchFamily="34" charset="-128"/>
              </a:rPr>
              <a:t>ATP is depleted in an explanted heart due to continued metabolism</a:t>
            </a:r>
          </a:p>
          <a:p>
            <a:pPr eaLnBrk="1" hangingPunct="1">
              <a:spcBef>
                <a:spcPct val="50000"/>
              </a:spcBef>
              <a:buFontTx/>
              <a:buChar char="•"/>
            </a:pPr>
            <a:r>
              <a:rPr lang="en-US" sz="1800" smtClean="0">
                <a:latin typeface="Cambria" pitchFamily="18" charset="0"/>
                <a:ea typeface="ＭＳ Ｐゴシック" pitchFamily="34" charset="-128"/>
              </a:rPr>
              <a:t>Suspended animation</a:t>
            </a:r>
          </a:p>
          <a:p>
            <a:pPr lvl="1" eaLnBrk="1" hangingPunct="1">
              <a:spcBef>
                <a:spcPct val="50000"/>
              </a:spcBef>
              <a:buFontTx/>
              <a:buChar char="•"/>
            </a:pPr>
            <a:r>
              <a:rPr lang="en-US" sz="1800" smtClean="0">
                <a:latin typeface="Cambria" pitchFamily="18" charset="0"/>
                <a:ea typeface="ＭＳ Ｐゴシック" pitchFamily="34" charset="-128"/>
              </a:rPr>
              <a:t>decrease metabolism</a:t>
            </a:r>
          </a:p>
          <a:p>
            <a:pPr lvl="1" eaLnBrk="1" hangingPunct="1">
              <a:spcBef>
                <a:spcPct val="50000"/>
              </a:spcBef>
              <a:buFontTx/>
              <a:buChar char="•"/>
            </a:pPr>
            <a:r>
              <a:rPr lang="en-US" sz="1800" smtClean="0">
                <a:latin typeface="Cambria" pitchFamily="18" charset="0"/>
                <a:ea typeface="ＭＳ Ｐゴシック" pitchFamily="34" charset="-128"/>
              </a:rPr>
              <a:t>greater ATP content</a:t>
            </a:r>
          </a:p>
          <a:p>
            <a:pPr lvl="1" eaLnBrk="1" hangingPunct="1">
              <a:spcBef>
                <a:spcPct val="50000"/>
              </a:spcBef>
              <a:buFontTx/>
              <a:buChar char="•"/>
            </a:pPr>
            <a:endParaRPr lang="en-US" sz="1800" smtClean="0">
              <a:latin typeface="Cambria" pitchFamily="18" charset="0"/>
              <a:ea typeface="ＭＳ Ｐゴシック" pitchFamily="34" charset="-128"/>
            </a:endParaRPr>
          </a:p>
          <a:p>
            <a:pPr lvl="1" eaLnBrk="1" hangingPunct="1">
              <a:spcBef>
                <a:spcPct val="50000"/>
              </a:spcBef>
              <a:buFontTx/>
              <a:buChar char="•"/>
            </a:pPr>
            <a:r>
              <a:rPr lang="en-US" sz="1800" smtClean="0">
                <a:latin typeface="Cambria" pitchFamily="18" charset="0"/>
                <a:ea typeface="ＭＳ Ｐゴシック" pitchFamily="34" charset="-128"/>
              </a:rPr>
              <a:t>References</a:t>
            </a:r>
          </a:p>
          <a:p>
            <a:pPr lvl="2" eaLnBrk="1" hangingPunct="1">
              <a:spcBef>
                <a:spcPct val="50000"/>
              </a:spcBef>
              <a:buFontTx/>
              <a:buChar char="•"/>
            </a:pPr>
            <a:r>
              <a:rPr lang="en-US" sz="1800" smtClean="0">
                <a:latin typeface="Cambria" pitchFamily="18" charset="0"/>
                <a:ea typeface="ＭＳ Ｐゴシック" pitchFamily="34" charset="-128"/>
              </a:rPr>
              <a:t>Hegge, J.O., Southard, J.H., Haworth, R.A. (2001). Preservation of metabolic reserves and function after storage of myocytes in hypothermic UW solution. Am J Physiol Cell Physiol, 281:758-772.</a:t>
            </a:r>
          </a:p>
          <a:p>
            <a:pPr lvl="2" eaLnBrk="1" hangingPunct="1">
              <a:spcBef>
                <a:spcPct val="50000"/>
              </a:spcBef>
              <a:buFontTx/>
              <a:buChar char="•"/>
            </a:pPr>
            <a:r>
              <a:rPr lang="en-US" sz="1800" smtClean="0">
                <a:latin typeface="Cambria" pitchFamily="18" charset="0"/>
                <a:ea typeface="ＭＳ Ｐゴシック" pitchFamily="34" charset="-128"/>
              </a:rPr>
              <a:t>Peltz, M., He, T-T., Adams, G.A., Koshy, S., Burgess, S.C., Chao, R.Y., Meyer, D.M., Jessen, M.E. (2005). Perfusion preservation maintains myocardial ATP levels and reduces apoptosis in an ex vivo rat heart transplantation model. Surgery, 138(4), 795-805. </a:t>
            </a:r>
          </a:p>
          <a:p>
            <a:pPr lvl="2" eaLnBrk="1" hangingPunct="1">
              <a:spcBef>
                <a:spcPct val="50000"/>
              </a:spcBef>
              <a:buFontTx/>
              <a:buChar char="•"/>
            </a:pPr>
            <a:r>
              <a:rPr lang="en-US" sz="1800" smtClean="0">
                <a:latin typeface="Cambria" pitchFamily="18" charset="0"/>
                <a:ea typeface="ＭＳ Ｐゴシック" pitchFamily="34" charset="-128"/>
              </a:rPr>
              <a:t>Wang, T., Batty, P.R., Hicks, G.L.J., DeWeese, J.A. (1991) Long-term hypothermic storage of the cardiac explant, Comparison of four solutions. J Cardiovasc Surg (Torino) 32: 21-25.  *as cited in Hegge et al., 2001</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 when talking about the control/experimental group, SAY the full names (don't necessarily have to put the full names on the slide)(instead of referring to them as CO, say what it is)</a:t>
            </a:r>
          </a:p>
        </p:txBody>
      </p:sp>
      <p:sp>
        <p:nvSpPr>
          <p:cNvPr id="145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EE86CA21-F779-48AF-849D-9D9E7F5723A8}" type="slidenum">
              <a:rPr lang="en-US" sz="1200" smtClean="0">
                <a:latin typeface="Calibri" pitchFamily="34" charset="0"/>
              </a:rPr>
              <a:pPr/>
              <a:t>34</a:t>
            </a:fld>
            <a:endParaRPr lang="en-US" sz="1200" smtClean="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 when talking about the control/experimental group, SAY the full names (don't necessarily have to put the full names on the slide)(instead of referring to them as CO, say what it is)</a:t>
            </a:r>
          </a:p>
        </p:txBody>
      </p:sp>
      <p:sp>
        <p:nvSpPr>
          <p:cNvPr id="14745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r"/>
            <a:fld id="{9BCA4581-9577-4BE2-AE97-9D243261AB0D}" type="slidenum">
              <a:rPr lang="en-US" sz="1200">
                <a:latin typeface="Calibri" pitchFamily="34" charset="0"/>
              </a:rPr>
              <a:pPr algn="r"/>
              <a:t>35</a:t>
            </a:fld>
            <a:endParaRPr lang="en-US" sz="120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**RESTATE RESEARCH QUESTION TO BEGIN WITH**</a:t>
            </a:r>
          </a:p>
          <a:p>
            <a:r>
              <a:rPr lang="en-US" smtClean="0">
                <a:ea typeface="ＭＳ Ｐゴシック" pitchFamily="34" charset="-128"/>
              </a:rPr>
              <a:t>SAY: </a:t>
            </a:r>
            <a:r>
              <a:rPr lang="en-US" smtClean="0">
                <a:latin typeface="Arial" pitchFamily="34" charset="0"/>
                <a:ea typeface="ＭＳ Ｐゴシック" pitchFamily="34" charset="-128"/>
                <a:cs typeface="Arial" pitchFamily="34" charset="0"/>
              </a:rPr>
              <a:t>Sustained release can be manipulated by controlling loading concentration and degree of crosslinkage</a:t>
            </a:r>
          </a:p>
          <a:p>
            <a:endParaRPr lang="en-US" smtClean="0">
              <a:ea typeface="ＭＳ Ｐゴシック" pitchFamily="34" charset="-128"/>
            </a:endParaRPr>
          </a:p>
          <a:p>
            <a:r>
              <a:rPr lang="en-US" smtClean="0">
                <a:ea typeface="ＭＳ Ｐゴシック" pitchFamily="34" charset="-128"/>
              </a:rPr>
              <a:t>- bring back to our goals</a:t>
            </a:r>
            <a:br>
              <a:rPr lang="en-US" smtClean="0">
                <a:ea typeface="ＭＳ Ｐゴシック" pitchFamily="34" charset="-128"/>
              </a:rPr>
            </a:br>
            <a:r>
              <a:rPr lang="en-US" smtClean="0">
                <a:ea typeface="ＭＳ Ｐゴシック" pitchFamily="34" charset="-128"/>
              </a:rPr>
              <a:t>- we've done a lot and added to science :)</a:t>
            </a:r>
          </a:p>
        </p:txBody>
      </p:sp>
      <p:sp>
        <p:nvSpPr>
          <p:cNvPr id="149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17B9314D-B690-468D-8CE9-E842A7FE5ABC}" type="slidenum">
              <a:rPr lang="en-US" sz="1200" smtClean="0">
                <a:latin typeface="Calibri" pitchFamily="34" charset="0"/>
              </a:rPr>
              <a:pPr/>
              <a:t>36</a:t>
            </a:fld>
            <a:endParaRPr lang="en-US" sz="1200" smtClean="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ea typeface="ＭＳ Ｐゴシック" pitchFamily="34" charset="-128"/>
              </a:rPr>
              <a:t>- change tone - we won't be doing this but we SUGGEST other groups to  this in the future</a:t>
            </a:r>
          </a:p>
        </p:txBody>
      </p:sp>
      <p:sp>
        <p:nvSpPr>
          <p:cNvPr id="151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fld id="{06B5526C-918D-42B7-A3C1-BE10F7938701}" type="slidenum">
              <a:rPr lang="en-US" sz="1200" smtClean="0">
                <a:latin typeface="Calibri" pitchFamily="34" charset="0"/>
              </a:rPr>
              <a:pPr/>
              <a:t>37</a:t>
            </a:fld>
            <a:endParaRPr lang="en-US" sz="1200"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1506538" y="1319213"/>
            <a:ext cx="7086600" cy="86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 name="Rectangle 2"/>
          <p:cNvSpPr/>
          <p:nvPr userDrawn="1"/>
        </p:nvSpPr>
        <p:spPr>
          <a:xfrm>
            <a:off x="914400" y="2855913"/>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 name="Date Placeholder 27"/>
          <p:cNvSpPr>
            <a:spLocks noGrp="1"/>
          </p:cNvSpPr>
          <p:nvPr>
            <p:ph type="dt" sz="half" idx="10"/>
          </p:nvPr>
        </p:nvSpPr>
        <p:spPr>
          <a:xfrm>
            <a:off x="6400800" y="6354763"/>
            <a:ext cx="2286000" cy="366712"/>
          </a:xfrm>
        </p:spPr>
        <p:txBody>
          <a:bodyPr/>
          <a:lstStyle>
            <a:lvl1pPr>
              <a:defRPr/>
            </a:lvl1pPr>
          </a:lstStyle>
          <a:p>
            <a:pPr>
              <a:defRPr/>
            </a:pPr>
            <a:fld id="{244D7260-95F6-420D-B094-8F6D187DA996}" type="datetimeFigureOut">
              <a:rPr lang="en-US"/>
              <a:pPr>
                <a:defRPr/>
              </a:pPr>
              <a:t>4/2/2011</a:t>
            </a:fld>
            <a:endParaRPr lang="en-US"/>
          </a:p>
        </p:txBody>
      </p:sp>
      <p:sp>
        <p:nvSpPr>
          <p:cNvPr id="5"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6" name="Slide Number Placeholder 28"/>
          <p:cNvSpPr>
            <a:spLocks noGrp="1"/>
          </p:cNvSpPr>
          <p:nvPr>
            <p:ph type="sldNum" sz="quarter" idx="12"/>
          </p:nvPr>
        </p:nvSpPr>
        <p:spPr>
          <a:xfrm>
            <a:off x="1216025" y="6354763"/>
            <a:ext cx="1219200" cy="366712"/>
          </a:xfrm>
        </p:spPr>
        <p:txBody>
          <a:bodyPr/>
          <a:lstStyle>
            <a:lvl1pPr>
              <a:defRPr/>
            </a:lvl1pPr>
          </a:lstStyle>
          <a:p>
            <a:pPr>
              <a:defRPr/>
            </a:pPr>
            <a:fld id="{B1BD042F-E299-44C4-B515-148CB4AEAA1C}" type="slidenum">
              <a:rPr lang="en-US"/>
              <a:pPr>
                <a:defRPr/>
              </a:pPr>
              <a:t>‹#›</a:t>
            </a:fld>
            <a:endParaRPr lang="en-US"/>
          </a:p>
        </p:txBody>
      </p:sp>
    </p:spTree>
    <p:extLst>
      <p:ext uri="{BB962C8B-B14F-4D97-AF65-F5344CB8AC3E}">
        <p14:creationId xmlns:p14="http://schemas.microsoft.com/office/powerpoint/2010/main" val="1762308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1"/>
          <p:cNvSpPr/>
          <p:nvPr/>
        </p:nvSpPr>
        <p:spPr>
          <a:xfrm>
            <a:off x="904875" y="3783013"/>
            <a:ext cx="7315200" cy="1824037"/>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 name="Rectangle 2"/>
          <p:cNvSpPr/>
          <p:nvPr/>
        </p:nvSpPr>
        <p:spPr>
          <a:xfrm>
            <a:off x="904875" y="3795713"/>
            <a:ext cx="250825" cy="1811337"/>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 name="Rectangle 3"/>
          <p:cNvSpPr/>
          <p:nvPr userDrawn="1"/>
        </p:nvSpPr>
        <p:spPr>
          <a:xfrm>
            <a:off x="1506538" y="1319213"/>
            <a:ext cx="7086600" cy="86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 name="Rectangle 4"/>
          <p:cNvSpPr/>
          <p:nvPr userDrawn="1"/>
        </p:nvSpPr>
        <p:spPr>
          <a:xfrm>
            <a:off x="914400" y="2855913"/>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 name="Rectangle 5"/>
          <p:cNvSpPr/>
          <p:nvPr userDrawn="1"/>
        </p:nvSpPr>
        <p:spPr>
          <a:xfrm>
            <a:off x="914400" y="2855913"/>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7" name="Date Placeholder 27"/>
          <p:cNvSpPr>
            <a:spLocks noGrp="1"/>
          </p:cNvSpPr>
          <p:nvPr>
            <p:ph type="dt" sz="half" idx="10"/>
          </p:nvPr>
        </p:nvSpPr>
        <p:spPr>
          <a:xfrm>
            <a:off x="6400800" y="6354763"/>
            <a:ext cx="2286000" cy="366712"/>
          </a:xfrm>
        </p:spPr>
        <p:txBody>
          <a:bodyPr/>
          <a:lstStyle>
            <a:lvl1pPr>
              <a:defRPr/>
            </a:lvl1pPr>
          </a:lstStyle>
          <a:p>
            <a:pPr>
              <a:defRPr/>
            </a:pPr>
            <a:fld id="{5B6B3E8D-B197-4FCF-AAAB-973037BB82A0}" type="datetimeFigureOut">
              <a:rPr lang="en-US"/>
              <a:pPr>
                <a:defRPr/>
              </a:pPr>
              <a:t>4/2/2011</a:t>
            </a:fld>
            <a:endParaRPr lang="en-US"/>
          </a:p>
        </p:txBody>
      </p:sp>
      <p:sp>
        <p:nvSpPr>
          <p:cNvPr id="8"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9" name="Slide Number Placeholder 28"/>
          <p:cNvSpPr>
            <a:spLocks noGrp="1"/>
          </p:cNvSpPr>
          <p:nvPr>
            <p:ph type="sldNum" sz="quarter" idx="12"/>
          </p:nvPr>
        </p:nvSpPr>
        <p:spPr>
          <a:xfrm>
            <a:off x="1216025" y="6354763"/>
            <a:ext cx="1219200" cy="366712"/>
          </a:xfrm>
        </p:spPr>
        <p:txBody>
          <a:bodyPr/>
          <a:lstStyle>
            <a:lvl1pPr>
              <a:defRPr/>
            </a:lvl1pPr>
          </a:lstStyle>
          <a:p>
            <a:pPr>
              <a:defRPr/>
            </a:pPr>
            <a:fld id="{74D1EF53-8676-4AD2-A7D0-2F49235121F1}" type="slidenum">
              <a:rPr lang="en-US"/>
              <a:pPr>
                <a:defRPr/>
              </a:pPr>
              <a:t>‹#›</a:t>
            </a:fld>
            <a:endParaRPr lang="en-US"/>
          </a:p>
        </p:txBody>
      </p:sp>
    </p:spTree>
    <p:extLst>
      <p:ext uri="{BB962C8B-B14F-4D97-AF65-F5344CB8AC3E}">
        <p14:creationId xmlns:p14="http://schemas.microsoft.com/office/powerpoint/2010/main" val="2011571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250825" y="6308725"/>
            <a:ext cx="8642350" cy="36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smtClean="0"/>
              <a:t>Click to edit Master title style</a:t>
            </a:r>
            <a:endParaRPr lang="en-US" dirty="0"/>
          </a:p>
        </p:txBody>
      </p:sp>
      <p:sp>
        <p:nvSpPr>
          <p:cNvPr id="8" name="Content Placeholder 7"/>
          <p:cNvSpPr>
            <a:spLocks noGrp="1"/>
          </p:cNvSpPr>
          <p:nvPr>
            <p:ph sz="quarter" idx="1"/>
          </p:nvPr>
        </p:nvSpPr>
        <p:spPr>
          <a:xfrm>
            <a:off x="457200" y="1219200"/>
            <a:ext cx="8229600" cy="5234136"/>
          </a:xfr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983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 name="Rectangle 3"/>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50224697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24FF11AE-6882-490B-9E9D-92C34DC81691}" type="datetimeFigureOut">
              <a:rPr lang="en-US"/>
              <a:pPr>
                <a:defRPr/>
              </a:pPr>
              <a:t>4/2/2011</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FF66A914-A017-4B92-B1D3-C74CC650773D}" type="slidenum">
              <a:rPr lang="en-US"/>
              <a:pPr>
                <a:defRPr/>
              </a:pPr>
              <a:t>‹#›</a:t>
            </a:fld>
            <a:endParaRPr lang="en-US"/>
          </a:p>
        </p:txBody>
      </p:sp>
    </p:spTree>
    <p:extLst>
      <p:ext uri="{BB962C8B-B14F-4D97-AF65-F5344CB8AC3E}">
        <p14:creationId xmlns:p14="http://schemas.microsoft.com/office/powerpoint/2010/main" val="1868641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6AF317DE-4F1E-45B1-9F05-E36ED03E2071}" type="datetimeFigureOut">
              <a:rPr lang="en-US"/>
              <a:pPr>
                <a:defRPr/>
              </a:pPr>
              <a:t>4/2/2011</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6FFDCFFC-F9E9-4AF7-91A3-1CE47B515383}" type="slidenum">
              <a:rPr lang="en-US"/>
              <a:pPr>
                <a:defRPr/>
              </a:pPr>
              <a:t>‹#›</a:t>
            </a:fld>
            <a:endParaRPr lang="en-US"/>
          </a:p>
        </p:txBody>
      </p:sp>
    </p:spTree>
    <p:extLst>
      <p:ext uri="{BB962C8B-B14F-4D97-AF65-F5344CB8AC3E}">
        <p14:creationId xmlns:p14="http://schemas.microsoft.com/office/powerpoint/2010/main" val="2688292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14532EF9-BE71-4F0D-92C4-FAAB2A4495CC}" type="datetimeFigureOut">
              <a:rPr lang="en-US"/>
              <a:pPr>
                <a:defRPr/>
              </a:pPr>
              <a:t>4/2/2011</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9528421E-E6CC-4F6C-8A9D-533274B3088B}" type="slidenum">
              <a:rPr lang="en-US"/>
              <a:pPr>
                <a:defRPr/>
              </a:pPr>
              <a:t>‹#›</a:t>
            </a:fld>
            <a:endParaRPr lang="en-US"/>
          </a:p>
        </p:txBody>
      </p:sp>
    </p:spTree>
    <p:extLst>
      <p:ext uri="{BB962C8B-B14F-4D97-AF65-F5344CB8AC3E}">
        <p14:creationId xmlns:p14="http://schemas.microsoft.com/office/powerpoint/2010/main" val="248039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 name="Date Placeholder 1"/>
          <p:cNvSpPr>
            <a:spLocks noGrp="1"/>
          </p:cNvSpPr>
          <p:nvPr>
            <p:ph type="dt" sz="half" idx="10"/>
          </p:nvPr>
        </p:nvSpPr>
        <p:spPr/>
        <p:txBody>
          <a:bodyPr/>
          <a:lstStyle>
            <a:lvl1pPr>
              <a:defRPr/>
            </a:lvl1pPr>
          </a:lstStyle>
          <a:p>
            <a:pPr>
              <a:defRPr/>
            </a:pPr>
            <a:fld id="{FD11E2EE-BD2C-41ED-AE43-54D9F7ABFFB9}" type="datetimeFigureOut">
              <a:rPr lang="en-US"/>
              <a:pPr>
                <a:defRPr/>
              </a:pPr>
              <a:t>4/2/2011</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1D246CFE-6D96-4FC0-984F-249D5C4A9E18}" type="slidenum">
              <a:rPr lang="en-US"/>
              <a:pPr>
                <a:defRPr/>
              </a:pPr>
              <a:t>‹#›</a:t>
            </a:fld>
            <a:endParaRPr lang="en-US"/>
          </a:p>
        </p:txBody>
      </p:sp>
    </p:spTree>
    <p:extLst>
      <p:ext uri="{BB962C8B-B14F-4D97-AF65-F5344CB8AC3E}">
        <p14:creationId xmlns:p14="http://schemas.microsoft.com/office/powerpoint/2010/main" val="418651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6" name="Straight Connector 5"/>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AF597319-8660-46E8-837D-2E8AFBA2D88B}" type="datetimeFigureOut">
              <a:rPr lang="en-US"/>
              <a:pPr>
                <a:defRPr/>
              </a:pPr>
              <a:t>4/2/2011</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4E41EC07-DBFB-47D2-BB4C-F73B41D3C64E}" type="slidenum">
              <a:rPr lang="en-US"/>
              <a:pPr>
                <a:defRPr/>
              </a:pPr>
              <a:t>‹#›</a:t>
            </a:fld>
            <a:endParaRPr lang="en-US"/>
          </a:p>
        </p:txBody>
      </p:sp>
    </p:spTree>
    <p:extLst>
      <p:ext uri="{BB962C8B-B14F-4D97-AF65-F5344CB8AC3E}">
        <p14:creationId xmlns:p14="http://schemas.microsoft.com/office/powerpoint/2010/main" val="1910278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2446C42B-0896-4A15-927C-0FA23039F56D}" type="datetimeFigureOut">
              <a:rPr lang="en-US"/>
              <a:pPr>
                <a:defRPr/>
              </a:pPr>
              <a:t>4/2/2011</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2C54C26F-49E3-4532-B453-083EA68F28D6}" type="slidenum">
              <a:rPr lang="en-US"/>
              <a:pPr>
                <a:defRPr/>
              </a:pPr>
              <a:t>‹#›</a:t>
            </a:fld>
            <a:endParaRPr lang="en-US"/>
          </a:p>
        </p:txBody>
      </p:sp>
    </p:spTree>
    <p:extLst>
      <p:ext uri="{BB962C8B-B14F-4D97-AF65-F5344CB8AC3E}">
        <p14:creationId xmlns:p14="http://schemas.microsoft.com/office/powerpoint/2010/main" val="2358160358"/>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1D6B6F3-42E2-441C-9D99-FA712318D285}" type="datetimeFigureOut">
              <a:rPr lang="en-US"/>
              <a:pPr>
                <a:defRPr/>
              </a:pPr>
              <a:t>4/2/2011</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628CECA-7951-44F0-BD02-6E39FB37F9B4}" type="slidenum">
              <a:rPr lang="en-US"/>
              <a:pPr>
                <a:defRPr/>
              </a:pPr>
              <a:t>‹#›</a:t>
            </a:fld>
            <a:endParaRPr lang="en-US"/>
          </a:p>
        </p:txBody>
      </p:sp>
    </p:spTree>
    <p:extLst>
      <p:ext uri="{BB962C8B-B14F-4D97-AF65-F5344CB8AC3E}">
        <p14:creationId xmlns:p14="http://schemas.microsoft.com/office/powerpoint/2010/main" val="3619198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 name="Straight Connector 5"/>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072F846-05B7-4215-9DA8-BA0DD9C2C0AA}" type="datetimeFigureOut">
              <a:rPr lang="en-US"/>
              <a:pPr>
                <a:defRPr/>
              </a:pPr>
              <a:t>4/2/2011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C145246-20FA-40AA-9683-3C6B6DA7F876}" type="slidenum">
              <a:rPr lang="en-US"/>
              <a:pPr>
                <a:defRPr/>
              </a:pPr>
              <a:t>‹#›</a:t>
            </a:fld>
            <a:endParaRPr lang="en-US"/>
          </a:p>
        </p:txBody>
      </p:sp>
    </p:spTree>
    <p:extLst>
      <p:ext uri="{BB962C8B-B14F-4D97-AF65-F5344CB8AC3E}">
        <p14:creationId xmlns:p14="http://schemas.microsoft.com/office/powerpoint/2010/main" val="3685492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latin typeface="Arial" pitchFamily="-123" charset="0"/>
                <a:ea typeface="Arial" pitchFamily="-123" charset="0"/>
                <a:cs typeface="Arial" pitchFamily="-123" charset="0"/>
              </a:defRPr>
            </a:lvl1pPr>
          </a:lstStyle>
          <a:p>
            <a:pPr>
              <a:defRPr/>
            </a:pPr>
            <a:fld id="{43AFEE03-F8E3-478A-A5E8-5F8B1AC3BCE1}" type="datetimeFigureOut">
              <a:rPr lang="en-US"/>
              <a:pPr>
                <a:defRPr/>
              </a:pPr>
              <a:t>4/2/2011</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chemeClr val="tx2"/>
                </a:solidFill>
                <a:latin typeface="Arial" charset="0"/>
                <a:ea typeface="ＭＳ Ｐゴシック" charset="-128"/>
                <a:cs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latin typeface="Arial" pitchFamily="-123" charset="0"/>
                <a:ea typeface="Arial" pitchFamily="-123" charset="0"/>
                <a:cs typeface="Arial" pitchFamily="-123" charset="0"/>
              </a:defRPr>
            </a:lvl1pPr>
          </a:lstStyle>
          <a:p>
            <a:pPr>
              <a:defRPr/>
            </a:pPr>
            <a:fld id="{9059E8E1-1231-41E7-AF3F-F8DC79AD3C12}" type="slidenum">
              <a:rPr lang="en-US"/>
              <a:pPr>
                <a:defRPr/>
              </a:pPr>
              <a:t>‹#›</a:t>
            </a:fld>
            <a:endParaRPr 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p:spPr>
        <p:txBody>
          <a:bodyPr/>
          <a:lstStyle/>
          <a:p>
            <a:pPr>
              <a:defRPr/>
            </a:pPr>
            <a:endParaRPr lang="en-US">
              <a:latin typeface="Arial" charset="0"/>
            </a:endParaRPr>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0" r:id="rId5"/>
    <p:sldLayoutId id="2147483971" r:id="rId6"/>
    <p:sldLayoutId id="2147483977" r:id="rId7"/>
    <p:sldLayoutId id="2147483978" r:id="rId8"/>
    <p:sldLayoutId id="2147483979" r:id="rId9"/>
    <p:sldLayoutId id="2147483980" r:id="rId10"/>
    <p:sldLayoutId id="2147483972" r:id="rId11"/>
    <p:sldLayoutId id="2147483981" r:id="rId12"/>
  </p:sldLayoutIdLst>
  <p:txStyles>
    <p:titleStyle>
      <a:lvl1pPr algn="l" rtl="0" eaLnBrk="0" fontAlgn="base" hangingPunct="0">
        <a:spcBef>
          <a:spcPct val="0"/>
        </a:spcBef>
        <a:spcAft>
          <a:spcPct val="0"/>
        </a:spcAft>
        <a:defRPr sz="32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5pPr>
      <a:lvl6pPr marL="457200" algn="l" rtl="0" fontAlgn="base">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6pPr>
      <a:lvl7pPr marL="914400" algn="l" rtl="0" fontAlgn="base">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7pPr>
      <a:lvl8pPr marL="1371600" algn="l" rtl="0" fontAlgn="base">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8pPr>
      <a:lvl9pPr marL="1828800" algn="l" rtl="0" fontAlgn="base">
        <a:spcBef>
          <a:spcPct val="0"/>
        </a:spcBef>
        <a:spcAft>
          <a:spcPct val="0"/>
        </a:spcAft>
        <a:defRPr sz="3200">
          <a:solidFill>
            <a:schemeClr val="tx2"/>
          </a:solidFill>
          <a:latin typeface="Bookman Old Style"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ＭＳ Ｐゴシック" pitchFamily="-123" charset="-128"/>
          <a:cs typeface="ＭＳ Ｐゴシック" pitchFamily="-123" charset="-128"/>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ＭＳ Ｐゴシック" pitchFamily="-123" charset="-128"/>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ＭＳ Ｐゴシック" pitchFamily="-123" charset="-128"/>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ＭＳ Ｐゴシック" pitchFamily="-123" charset="-128"/>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ＭＳ Ｐゴシック" pitchFamily="-123" charset="-128"/>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0.jpeg"/><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slideLayout" Target="../slideLayouts/slideLayout3.xml"/><Relationship Id="rId7" Type="http://schemas.openxmlformats.org/officeDocument/2006/relationships/image" Target="../media/image11.wmf"/><Relationship Id="rId2" Type="http://schemas.openxmlformats.org/officeDocument/2006/relationships/tags" Target="../tags/tag14.xml"/><Relationship Id="rId1" Type="http://schemas.openxmlformats.org/officeDocument/2006/relationships/vmlDrawing" Target="../drawings/vmlDrawing2.vml"/><Relationship Id="rId6" Type="http://schemas.openxmlformats.org/officeDocument/2006/relationships/oleObject" Target="../embeddings/Microsoft_Excel_97-2003_Worksheet1.xls"/><Relationship Id="rId5" Type="http://schemas.openxmlformats.org/officeDocument/2006/relationships/oleObject" Target="../embeddings/oleObject2.bin"/><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23.xml"/><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3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22.xml"/><Relationship Id="rId7" Type="http://schemas.openxmlformats.org/officeDocument/2006/relationships/image" Target="../media/image20.jpeg"/><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30.xml"/><Relationship Id="rId4" Type="http://schemas.openxmlformats.org/officeDocument/2006/relationships/chart" Target="../charts/char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http://teams.gemstone.umd.edu/classof2010/mice/Images/gemstone%20logo.jpg"/>
          <p:cNvPicPr>
            <a:picLocks noChangeAspect="1" noChangeArrowheads="1"/>
          </p:cNvPicPr>
          <p:nvPr/>
        </p:nvPicPr>
        <p:blipFill>
          <a:blip r:embed="rId4">
            <a:extLst>
              <a:ext uri="{28A0092B-C50C-407E-A947-70E740481C1C}">
                <a14:useLocalDpi xmlns:a14="http://schemas.microsoft.com/office/drawing/2010/main" val="0"/>
              </a:ext>
            </a:extLst>
          </a:blip>
          <a:srcRect l="28606" r="27097" b="32460"/>
          <a:stretch>
            <a:fillRect/>
          </a:stretch>
        </p:blipFill>
        <p:spPr bwMode="auto">
          <a:xfrm>
            <a:off x="7686675" y="5210175"/>
            <a:ext cx="6762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Title 5"/>
          <p:cNvSpPr>
            <a:spLocks noGrp="1"/>
          </p:cNvSpPr>
          <p:nvPr>
            <p:ph type="ctrTitle" idx="4294967295"/>
          </p:nvPr>
        </p:nvSpPr>
        <p:spPr>
          <a:xfrm>
            <a:off x="0" y="520700"/>
            <a:ext cx="9144000" cy="2305050"/>
          </a:xfrm>
        </p:spPr>
        <p:txBody>
          <a:bodyPr/>
          <a:lstStyle/>
          <a:p>
            <a:pPr algn="ctr"/>
            <a:r>
              <a:rPr lang="en-US" sz="4400" smtClean="0">
                <a:latin typeface="Arial" pitchFamily="34" charset="0"/>
                <a:ea typeface="ＭＳ Ｐゴシック" pitchFamily="34" charset="-128"/>
                <a:cs typeface="Arial" pitchFamily="34" charset="0"/>
              </a:rPr>
              <a:t>The Controlled Delivery of Hydrogen Sulfide for the Preservation of Heart Tissue</a:t>
            </a:r>
          </a:p>
        </p:txBody>
      </p:sp>
      <p:sp>
        <p:nvSpPr>
          <p:cNvPr id="8" name="Subtitle 6"/>
          <p:cNvSpPr txBox="1">
            <a:spLocks/>
          </p:cNvSpPr>
          <p:nvPr/>
        </p:nvSpPr>
        <p:spPr>
          <a:xfrm>
            <a:off x="952500" y="2925763"/>
            <a:ext cx="7277100" cy="677862"/>
          </a:xfrm>
          <a:prstGeom prst="rect">
            <a:avLst/>
          </a:prstGeom>
        </p:spPr>
        <p:txBody>
          <a:bodyPr>
            <a:normAutofit/>
          </a:bodyPr>
          <a:lstStyle/>
          <a:p>
            <a:pPr algn="ctr" fontAlgn="auto">
              <a:spcBef>
                <a:spcPct val="20000"/>
              </a:spcBef>
              <a:spcAft>
                <a:spcPts val="0"/>
              </a:spcAft>
              <a:buFont typeface="Arial" pitchFamily="34" charset="0"/>
              <a:buNone/>
              <a:defRPr/>
            </a:pPr>
            <a:r>
              <a:rPr lang="en-US" sz="2800" dirty="0">
                <a:solidFill>
                  <a:schemeClr val="tx1">
                    <a:lumMod val="75000"/>
                    <a:lumOff val="25000"/>
                  </a:schemeClr>
                </a:solidFill>
                <a:ea typeface="+mn-ea"/>
                <a:cs typeface="Arial" pitchFamily="34" charset="0"/>
              </a:rPr>
              <a:t>Team Organ Storage and Hibernation</a:t>
            </a:r>
          </a:p>
        </p:txBody>
      </p:sp>
      <p:sp>
        <p:nvSpPr>
          <p:cNvPr id="11" name="TextBox 10"/>
          <p:cNvSpPr txBox="1"/>
          <p:nvPr/>
        </p:nvSpPr>
        <p:spPr>
          <a:xfrm>
            <a:off x="3167063" y="4991100"/>
            <a:ext cx="2865437" cy="366713"/>
          </a:xfrm>
          <a:prstGeom prst="rect">
            <a:avLst/>
          </a:prstGeom>
          <a:noFill/>
        </p:spPr>
        <p:txBody>
          <a:bodyPr wrap="none">
            <a:spAutoFit/>
          </a:bodyPr>
          <a:lstStyle/>
          <a:p>
            <a:pPr fontAlgn="auto">
              <a:spcBef>
                <a:spcPts val="0"/>
              </a:spcBef>
              <a:spcAft>
                <a:spcPts val="0"/>
              </a:spcAft>
              <a:defRPr/>
            </a:pPr>
            <a:r>
              <a:rPr lang="en-US" sz="1800" dirty="0">
                <a:solidFill>
                  <a:schemeClr val="tx1">
                    <a:lumMod val="65000"/>
                    <a:lumOff val="35000"/>
                  </a:schemeClr>
                </a:solidFill>
                <a:ea typeface="+mn-ea"/>
                <a:cs typeface="Arial" pitchFamily="34" charset="0"/>
              </a:rPr>
              <a:t>Mentor: Dr. John P. Fisher</a:t>
            </a:r>
          </a:p>
        </p:txBody>
      </p:sp>
      <p:pic>
        <p:nvPicPr>
          <p:cNvPr id="16389" name="Picture 4" descr="http://www.hhmi.org/images/logo_head.gif"/>
          <p:cNvPicPr>
            <a:picLocks noChangeAspect="1" noChangeArrowheads="1"/>
          </p:cNvPicPr>
          <p:nvPr/>
        </p:nvPicPr>
        <p:blipFill>
          <a:blip r:embed="rId5">
            <a:extLst>
              <a:ext uri="{28A0092B-C50C-407E-A947-70E740481C1C}">
                <a14:useLocalDpi xmlns:a14="http://schemas.microsoft.com/office/drawing/2010/main" val="0"/>
              </a:ext>
            </a:extLst>
          </a:blip>
          <a:srcRect l="6642"/>
          <a:stretch>
            <a:fillRect/>
          </a:stretch>
        </p:blipFill>
        <p:spPr bwMode="auto">
          <a:xfrm>
            <a:off x="257175" y="5837238"/>
            <a:ext cx="326390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2" descr="http://teams.gemstone.umd.edu/classof2010/mice/Images/gemstone%20logo.jpg"/>
          <p:cNvPicPr>
            <a:picLocks noChangeAspect="1" noChangeArrowheads="1"/>
          </p:cNvPicPr>
          <p:nvPr/>
        </p:nvPicPr>
        <p:blipFill>
          <a:blip r:embed="rId4">
            <a:extLst>
              <a:ext uri="{28A0092B-C50C-407E-A947-70E740481C1C}">
                <a14:useLocalDpi xmlns:a14="http://schemas.microsoft.com/office/drawing/2010/main" val="0"/>
              </a:ext>
            </a:extLst>
          </a:blip>
          <a:srcRect t="69241" b="9557"/>
          <a:stretch>
            <a:fillRect/>
          </a:stretch>
        </p:blipFill>
        <p:spPr bwMode="auto">
          <a:xfrm>
            <a:off x="7235825" y="6378575"/>
            <a:ext cx="15271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411288" y="3676650"/>
            <a:ext cx="6435725" cy="1190625"/>
          </a:xfrm>
          <a:prstGeom prst="rect">
            <a:avLst/>
          </a:prstGeom>
          <a:noFill/>
        </p:spPr>
        <p:txBody>
          <a:bodyPr wrap="none">
            <a:spAutoFit/>
          </a:bodyPr>
          <a:lstStyle/>
          <a:p>
            <a:pPr algn="ctr">
              <a:defRPr/>
            </a:pPr>
            <a:r>
              <a:rPr lang="en-US" sz="1800" dirty="0">
                <a:solidFill>
                  <a:schemeClr val="tx1">
                    <a:lumMod val="65000"/>
                    <a:lumOff val="35000"/>
                  </a:schemeClr>
                </a:solidFill>
                <a:ea typeface="+mn-ea"/>
                <a:cs typeface="Arial" pitchFamily="34" charset="0"/>
              </a:rPr>
              <a:t>Elizabeth Chen, Charles Chiang, Steven </a:t>
            </a:r>
            <a:r>
              <a:rPr lang="en-US" sz="1800" dirty="0" err="1">
                <a:solidFill>
                  <a:schemeClr val="tx1">
                    <a:lumMod val="65000"/>
                    <a:lumOff val="35000"/>
                  </a:schemeClr>
                </a:solidFill>
                <a:ea typeface="+mn-ea"/>
                <a:cs typeface="Arial" pitchFamily="34" charset="0"/>
              </a:rPr>
              <a:t>Geng</a:t>
            </a:r>
            <a:r>
              <a:rPr lang="en-US" sz="1800" dirty="0">
                <a:solidFill>
                  <a:schemeClr val="tx1">
                    <a:lumMod val="65000"/>
                    <a:lumOff val="35000"/>
                  </a:schemeClr>
                </a:solidFill>
                <a:ea typeface="+mn-ea"/>
                <a:cs typeface="Arial" pitchFamily="34" charset="0"/>
              </a:rPr>
              <a:t>, Elyse </a:t>
            </a:r>
            <a:r>
              <a:rPr lang="en-US" sz="1800" dirty="0" err="1">
                <a:solidFill>
                  <a:schemeClr val="tx1">
                    <a:lumMod val="65000"/>
                    <a:lumOff val="35000"/>
                  </a:schemeClr>
                </a:solidFill>
                <a:ea typeface="+mn-ea"/>
                <a:cs typeface="Arial" pitchFamily="34" charset="0"/>
              </a:rPr>
              <a:t>Geibel</a:t>
            </a:r>
            <a:r>
              <a:rPr lang="en-US" sz="1800" dirty="0">
                <a:solidFill>
                  <a:schemeClr val="tx1">
                    <a:lumMod val="65000"/>
                    <a:lumOff val="35000"/>
                  </a:schemeClr>
                </a:solidFill>
                <a:ea typeface="+mn-ea"/>
                <a:cs typeface="Arial" pitchFamily="34" charset="0"/>
              </a:rPr>
              <a:t>, </a:t>
            </a:r>
          </a:p>
          <a:p>
            <a:pPr algn="ctr">
              <a:defRPr/>
            </a:pPr>
            <a:r>
              <a:rPr lang="en-US" sz="1800" dirty="0" err="1">
                <a:solidFill>
                  <a:schemeClr val="tx1">
                    <a:lumMod val="65000"/>
                    <a:lumOff val="35000"/>
                  </a:schemeClr>
                </a:solidFill>
                <a:ea typeface="+mn-ea"/>
                <a:cs typeface="Arial" pitchFamily="34" charset="0"/>
              </a:rPr>
              <a:t>Stevephen</a:t>
            </a:r>
            <a:r>
              <a:rPr lang="en-US" sz="1800" dirty="0">
                <a:solidFill>
                  <a:schemeClr val="tx1">
                    <a:lumMod val="65000"/>
                    <a:lumOff val="35000"/>
                  </a:schemeClr>
                </a:solidFill>
                <a:ea typeface="+mn-ea"/>
                <a:cs typeface="Arial" pitchFamily="34" charset="0"/>
              </a:rPr>
              <a:t> Hung, Kathleen </a:t>
            </a:r>
            <a:r>
              <a:rPr lang="en-US" sz="1800" dirty="0" err="1">
                <a:solidFill>
                  <a:schemeClr val="tx1">
                    <a:lumMod val="65000"/>
                    <a:lumOff val="35000"/>
                  </a:schemeClr>
                </a:solidFill>
                <a:ea typeface="+mn-ea"/>
                <a:cs typeface="Arial" pitchFamily="34" charset="0"/>
              </a:rPr>
              <a:t>Jee</a:t>
            </a:r>
            <a:r>
              <a:rPr lang="en-US" sz="1800" dirty="0">
                <a:solidFill>
                  <a:schemeClr val="tx1">
                    <a:lumMod val="65000"/>
                    <a:lumOff val="35000"/>
                  </a:schemeClr>
                </a:solidFill>
                <a:ea typeface="+mn-ea"/>
                <a:cs typeface="Arial" pitchFamily="34" charset="0"/>
              </a:rPr>
              <a:t>, Angela Lee, Christine Lim, </a:t>
            </a:r>
          </a:p>
          <a:p>
            <a:pPr algn="ctr">
              <a:defRPr/>
            </a:pPr>
            <a:r>
              <a:rPr lang="en-US" sz="1800" dirty="0">
                <a:solidFill>
                  <a:schemeClr val="tx1">
                    <a:lumMod val="65000"/>
                    <a:lumOff val="35000"/>
                  </a:schemeClr>
                </a:solidFill>
                <a:ea typeface="+mn-ea"/>
                <a:cs typeface="Arial" pitchFamily="34" charset="0"/>
              </a:rPr>
              <a:t>Sara </a:t>
            </a:r>
            <a:r>
              <a:rPr lang="en-US" sz="1800" dirty="0" err="1">
                <a:solidFill>
                  <a:schemeClr val="tx1">
                    <a:lumMod val="65000"/>
                    <a:lumOff val="35000"/>
                  </a:schemeClr>
                </a:solidFill>
                <a:ea typeface="+mn-ea"/>
                <a:cs typeface="Arial" pitchFamily="34" charset="0"/>
              </a:rPr>
              <a:t>Moghaddam-Taaheri</a:t>
            </a:r>
            <a:r>
              <a:rPr lang="en-US" sz="1800" dirty="0">
                <a:solidFill>
                  <a:schemeClr val="tx1">
                    <a:lumMod val="65000"/>
                    <a:lumOff val="35000"/>
                  </a:schemeClr>
                </a:solidFill>
                <a:ea typeface="+mn-ea"/>
                <a:cs typeface="Arial" pitchFamily="34" charset="0"/>
              </a:rPr>
              <a:t>, Adam </a:t>
            </a:r>
            <a:r>
              <a:rPr lang="en-US" sz="1800" dirty="0" err="1">
                <a:solidFill>
                  <a:schemeClr val="tx1">
                    <a:lumMod val="65000"/>
                    <a:lumOff val="35000"/>
                  </a:schemeClr>
                </a:solidFill>
                <a:ea typeface="+mn-ea"/>
                <a:cs typeface="Arial" pitchFamily="34" charset="0"/>
              </a:rPr>
              <a:t>Pampori</a:t>
            </a:r>
            <a:r>
              <a:rPr lang="en-US" sz="1800" dirty="0">
                <a:solidFill>
                  <a:schemeClr val="tx1">
                    <a:lumMod val="65000"/>
                    <a:lumOff val="35000"/>
                  </a:schemeClr>
                </a:solidFill>
                <a:ea typeface="+mn-ea"/>
                <a:cs typeface="Arial" pitchFamily="34" charset="0"/>
              </a:rPr>
              <a:t>, </a:t>
            </a:r>
          </a:p>
          <a:p>
            <a:pPr algn="ctr">
              <a:defRPr/>
            </a:pPr>
            <a:r>
              <a:rPr lang="en-US" sz="1800" dirty="0">
                <a:solidFill>
                  <a:schemeClr val="tx1">
                    <a:lumMod val="65000"/>
                    <a:lumOff val="35000"/>
                  </a:schemeClr>
                </a:solidFill>
                <a:ea typeface="+mn-ea"/>
                <a:cs typeface="Arial" pitchFamily="34" charset="0"/>
              </a:rPr>
              <a:t>Kathy Tang, Jessie Tsai, Diana </a:t>
            </a:r>
            <a:r>
              <a:rPr lang="en-US" sz="1800" dirty="0" err="1">
                <a:solidFill>
                  <a:schemeClr val="tx1">
                    <a:lumMod val="65000"/>
                    <a:lumOff val="35000"/>
                  </a:schemeClr>
                </a:solidFill>
                <a:ea typeface="+mn-ea"/>
                <a:cs typeface="Arial" pitchFamily="34" charset="0"/>
              </a:rPr>
              <a:t>Zhong</a:t>
            </a:r>
            <a:endParaRPr lang="en-US" sz="1800" dirty="0">
              <a:solidFill>
                <a:schemeClr val="tx1">
                  <a:lumMod val="65000"/>
                  <a:lumOff val="35000"/>
                </a:schemeClr>
              </a:solidFill>
              <a:ea typeface="+mn-ea"/>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en-US" sz="3600" smtClean="0">
                <a:ea typeface="ＭＳ Ｐゴシック" pitchFamily="34" charset="-128"/>
              </a:rPr>
              <a:t>Overview</a:t>
            </a:r>
          </a:p>
        </p:txBody>
      </p:sp>
      <p:sp>
        <p:nvSpPr>
          <p:cNvPr id="18434" name="Content Placeholder 2"/>
          <p:cNvSpPr>
            <a:spLocks noGrp="1"/>
          </p:cNvSpPr>
          <p:nvPr>
            <p:ph sz="quarter" idx="1"/>
          </p:nvPr>
        </p:nvSpPr>
        <p:spPr>
          <a:xfrm>
            <a:off x="457200" y="1219200"/>
            <a:ext cx="8229600" cy="5233988"/>
          </a:xfrm>
        </p:spPr>
        <p:txBody>
          <a:bodyPr/>
          <a:lstStyle/>
          <a:p>
            <a:r>
              <a:rPr lang="en-US" smtClean="0">
                <a:ea typeface="ＭＳ Ｐゴシック" pitchFamily="34" charset="-128"/>
              </a:rPr>
              <a:t>Introduction</a:t>
            </a:r>
          </a:p>
          <a:p>
            <a:pPr lvl="1"/>
            <a:r>
              <a:rPr lang="en-US" smtClean="0">
                <a:ea typeface="ＭＳ Ｐゴシック" pitchFamily="34" charset="-128"/>
              </a:rPr>
              <a:t>Organ Shortage</a:t>
            </a:r>
          </a:p>
          <a:p>
            <a:pPr lvl="1"/>
            <a:r>
              <a:rPr lang="en-US" smtClean="0">
                <a:ea typeface="ＭＳ Ｐゴシック" pitchFamily="34" charset="-128"/>
              </a:rPr>
              <a:t>Current Methods of Preservation</a:t>
            </a:r>
          </a:p>
          <a:p>
            <a:r>
              <a:rPr lang="en-US" smtClean="0">
                <a:ea typeface="ＭＳ Ｐゴシック" pitchFamily="34" charset="-128"/>
              </a:rPr>
              <a:t>Background</a:t>
            </a:r>
          </a:p>
          <a:p>
            <a:pPr lvl="1"/>
            <a:r>
              <a:rPr lang="en-US" smtClean="0">
                <a:ea typeface="ＭＳ Ｐゴシック" pitchFamily="34" charset="-128"/>
              </a:rPr>
              <a:t>Ischemia Reperfusion Injury</a:t>
            </a:r>
          </a:p>
          <a:p>
            <a:pPr lvl="1"/>
            <a:r>
              <a:rPr lang="en-US" smtClean="0">
                <a:ea typeface="ＭＳ Ｐゴシック" pitchFamily="34" charset="-128"/>
              </a:rPr>
              <a:t>Hydrogen sulfide attenuates injury</a:t>
            </a:r>
          </a:p>
          <a:p>
            <a:r>
              <a:rPr lang="en-US" smtClean="0">
                <a:ea typeface="ＭＳ Ｐゴシック" pitchFamily="34" charset="-128"/>
              </a:rPr>
              <a:t>Research Question</a:t>
            </a:r>
          </a:p>
          <a:p>
            <a:r>
              <a:rPr lang="en-US" smtClean="0">
                <a:ea typeface="ＭＳ Ｐゴシック" pitchFamily="34" charset="-128"/>
              </a:rPr>
              <a:t>Methodology</a:t>
            </a:r>
          </a:p>
          <a:p>
            <a:r>
              <a:rPr lang="en-US" smtClean="0">
                <a:ea typeface="ＭＳ Ｐゴシック" pitchFamily="34" charset="-128"/>
              </a:rPr>
              <a:t>Results</a:t>
            </a:r>
          </a:p>
          <a:p>
            <a:r>
              <a:rPr lang="en-US" smtClean="0">
                <a:ea typeface="ＭＳ Ｐゴシック" pitchFamily="34" charset="-128"/>
              </a:rPr>
              <a:t>Conclusions</a:t>
            </a:r>
          </a:p>
          <a:p>
            <a:pPr lvl="1"/>
            <a:endParaRPr lang="en-US" smtClean="0">
              <a:ea typeface="ＭＳ Ｐゴシック" pitchFamily="34" charset="-128"/>
            </a:endParaRPr>
          </a:p>
          <a:p>
            <a:pPr lvl="1"/>
            <a:endParaRPr lang="en-US" i="1" smtClean="0">
              <a:ea typeface="ＭＳ Ｐゴシック" pitchFamily="34" charset="-128"/>
            </a:endParaRPr>
          </a:p>
          <a:p>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Organ Shortage</a:t>
            </a:r>
          </a:p>
        </p:txBody>
      </p:sp>
      <p:sp>
        <p:nvSpPr>
          <p:cNvPr id="19458" name="Content Placeholder 2"/>
          <p:cNvSpPr>
            <a:spLocks noGrp="1"/>
          </p:cNvSpPr>
          <p:nvPr>
            <p:ph sz="quarter" idx="4294967295"/>
          </p:nvPr>
        </p:nvSpPr>
        <p:spPr>
          <a:xfrm>
            <a:off x="457200" y="2132013"/>
            <a:ext cx="4572000" cy="4525962"/>
          </a:xfrm>
        </p:spPr>
        <p:txBody>
          <a:bodyPr/>
          <a:lstStyle/>
          <a:p>
            <a:pPr>
              <a:spcAft>
                <a:spcPts val="1200"/>
              </a:spcAft>
            </a:pPr>
            <a:r>
              <a:rPr lang="en-US" smtClean="0">
                <a:latin typeface="Arial" pitchFamily="34" charset="0"/>
                <a:ea typeface="SimHei" pitchFamily="49" charset="-122"/>
              </a:rPr>
              <a:t>100,000 patients on organ transplant waiting list</a:t>
            </a:r>
          </a:p>
          <a:p>
            <a:pPr>
              <a:spcAft>
                <a:spcPts val="1200"/>
              </a:spcAft>
            </a:pPr>
            <a:r>
              <a:rPr lang="en-US" smtClean="0">
                <a:latin typeface="Arial" pitchFamily="34" charset="0"/>
                <a:ea typeface="SimHei" pitchFamily="49" charset="-122"/>
              </a:rPr>
              <a:t>Only 77 patients receive transplants daily</a:t>
            </a:r>
          </a:p>
          <a:p>
            <a:pPr>
              <a:spcAft>
                <a:spcPts val="1200"/>
              </a:spcAft>
            </a:pPr>
            <a:r>
              <a:rPr lang="en-US" smtClean="0">
                <a:latin typeface="Arial" pitchFamily="34" charset="0"/>
                <a:ea typeface="SimHei" pitchFamily="49" charset="-122"/>
              </a:rPr>
              <a:t>Heart preservation limited to 4-6 hours</a:t>
            </a:r>
          </a:p>
          <a:p>
            <a:pPr lvl="1">
              <a:buFont typeface="Wingdings 3" pitchFamily="18" charset="2"/>
              <a:buNone/>
            </a:pPr>
            <a:endParaRPr lang="en-US" sz="2000" smtClean="0">
              <a:latin typeface="Cambria" pitchFamily="18" charset="0"/>
              <a:ea typeface="SimHei" pitchFamily="49" charset="-122"/>
            </a:endParaRPr>
          </a:p>
          <a:p>
            <a:endParaRPr lang="en-US" sz="2800" smtClean="0">
              <a:latin typeface="Cambria" pitchFamily="18" charset="0"/>
              <a:ea typeface="ＭＳ Ｐゴシック" pitchFamily="34" charset="-128"/>
              <a:cs typeface="Arial" pitchFamily="34" charset="0"/>
            </a:endParaRPr>
          </a:p>
        </p:txBody>
      </p:sp>
      <p:pic>
        <p:nvPicPr>
          <p:cNvPr id="19459" name="Content Placeholder 4"/>
          <p:cNvPicPr>
            <a:picLocks noChangeAspect="1" noChangeArrowheads="1"/>
          </p:cNvPicPr>
          <p:nvPr/>
        </p:nvPicPr>
        <p:blipFill>
          <a:blip r:embed="rId4">
            <a:extLst>
              <a:ext uri="{28A0092B-C50C-407E-A947-70E740481C1C}">
                <a14:useLocalDpi xmlns:a14="http://schemas.microsoft.com/office/drawing/2010/main" val="0"/>
              </a:ext>
            </a:extLst>
          </a:blip>
          <a:srcRect r="17458"/>
          <a:stretch>
            <a:fillRect/>
          </a:stretch>
        </p:blipFill>
        <p:spPr bwMode="auto">
          <a:xfrm>
            <a:off x="5024438" y="1844675"/>
            <a:ext cx="3841750"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5"/>
          <p:cNvSpPr>
            <a:spLocks noChangeArrowheads="1"/>
          </p:cNvSpPr>
          <p:nvPr/>
        </p:nvSpPr>
        <p:spPr bwMode="auto">
          <a:xfrm>
            <a:off x="5194300" y="5340350"/>
            <a:ext cx="36353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900"/>
              <a:t>http://singularityhub.com/2009/06/17/a-look-at-heart-transplants/</a:t>
            </a: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algn="ctr"/>
            <a:r>
              <a:rPr lang="en-US" sz="3600" smtClean="0">
                <a:ea typeface="ＭＳ Ｐゴシック" pitchFamily="34" charset="-128"/>
              </a:rPr>
              <a:t>Our Goal</a:t>
            </a:r>
          </a:p>
        </p:txBody>
      </p:sp>
      <p:sp>
        <p:nvSpPr>
          <p:cNvPr id="21506" name="Content Placeholder 2"/>
          <p:cNvSpPr>
            <a:spLocks noGrp="1"/>
          </p:cNvSpPr>
          <p:nvPr>
            <p:ph sz="quarter" idx="1"/>
          </p:nvPr>
        </p:nvSpPr>
        <p:spPr>
          <a:xfrm>
            <a:off x="457200" y="1219200"/>
            <a:ext cx="8229600" cy="5233988"/>
          </a:xfrm>
        </p:spPr>
        <p:txBody>
          <a:bodyPr/>
          <a:lstStyle/>
          <a:p>
            <a:endParaRPr lang="en-US" smtClean="0">
              <a:ea typeface="ＭＳ Ｐゴシック" pitchFamily="34" charset="-128"/>
            </a:endParaRPr>
          </a:p>
          <a:p>
            <a:r>
              <a:rPr lang="en-US" smtClean="0">
                <a:ea typeface="ＭＳ Ｐゴシック" pitchFamily="34" charset="-128"/>
              </a:rPr>
              <a:t>Develop a strategy for increasing the viability of stored organs and thus improving patient outcomes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Current Organ Storage Methods</a:t>
            </a:r>
          </a:p>
        </p:txBody>
      </p:sp>
      <p:sp>
        <p:nvSpPr>
          <p:cNvPr id="22530" name="Content Placeholder 2"/>
          <p:cNvSpPr>
            <a:spLocks noGrp="1"/>
          </p:cNvSpPr>
          <p:nvPr>
            <p:ph sz="quarter" idx="4294967295"/>
          </p:nvPr>
        </p:nvSpPr>
        <p:spPr>
          <a:xfrm>
            <a:off x="457200" y="1282700"/>
            <a:ext cx="4259263" cy="5233988"/>
          </a:xfrm>
        </p:spPr>
        <p:txBody>
          <a:bodyPr/>
          <a:lstStyle/>
          <a:p>
            <a:r>
              <a:rPr lang="en-US" sz="2800" smtClean="0">
                <a:latin typeface="Arial" pitchFamily="34" charset="0"/>
                <a:ea typeface="SimHei" pitchFamily="49" charset="-122"/>
              </a:rPr>
              <a:t>Continuous perfusion</a:t>
            </a:r>
          </a:p>
          <a:p>
            <a:pPr lvl="1"/>
            <a:r>
              <a:rPr lang="en-US" sz="2400" smtClean="0">
                <a:latin typeface="Arial" pitchFamily="34" charset="0"/>
                <a:ea typeface="SimHei" pitchFamily="49" charset="-122"/>
              </a:rPr>
              <a:t>Organ Care System</a:t>
            </a:r>
          </a:p>
          <a:p>
            <a:pPr lvl="1"/>
            <a:r>
              <a:rPr lang="en-US" sz="2400" smtClean="0">
                <a:latin typeface="Arial" pitchFamily="34" charset="0"/>
                <a:ea typeface="SimHei" pitchFamily="49" charset="-122"/>
              </a:rPr>
              <a:t>Effective but expensive</a:t>
            </a:r>
          </a:p>
          <a:p>
            <a:endParaRPr lang="en-US" sz="2800" smtClean="0">
              <a:latin typeface="Arial" pitchFamily="34" charset="0"/>
              <a:ea typeface="SimHei" pitchFamily="49" charset="-122"/>
            </a:endParaRPr>
          </a:p>
          <a:p>
            <a:r>
              <a:rPr lang="en-US" sz="2800" smtClean="0">
                <a:latin typeface="Arial" pitchFamily="34" charset="0"/>
                <a:ea typeface="SimHei" pitchFamily="49" charset="-122"/>
              </a:rPr>
              <a:t>Static cold storage </a:t>
            </a:r>
          </a:p>
          <a:p>
            <a:pPr lvl="1"/>
            <a:r>
              <a:rPr lang="en-US" sz="2400" smtClean="0">
                <a:latin typeface="Arial" pitchFamily="34" charset="0"/>
                <a:ea typeface="SimHei" pitchFamily="49" charset="-122"/>
              </a:rPr>
              <a:t>University of Wisconsin solution</a:t>
            </a:r>
          </a:p>
          <a:p>
            <a:endParaRPr lang="en-US" sz="2700" smtClean="0">
              <a:latin typeface="Arial" pitchFamily="34" charset="0"/>
              <a:ea typeface="SimHei" pitchFamily="49" charset="-122"/>
            </a:endParaRPr>
          </a:p>
          <a:p>
            <a:r>
              <a:rPr lang="en-US" sz="2700" smtClean="0">
                <a:latin typeface="Arial" pitchFamily="34" charset="0"/>
                <a:ea typeface="SimHei" pitchFamily="49" charset="-122"/>
              </a:rPr>
              <a:t>Lack of blood flow leads to I/R injury</a:t>
            </a:r>
          </a:p>
          <a:p>
            <a:pPr>
              <a:buFont typeface="Arial" pitchFamily="34" charset="0"/>
              <a:buNone/>
            </a:pPr>
            <a:endParaRPr lang="en-US" sz="2800" smtClean="0">
              <a:latin typeface="Cambria" pitchFamily="18" charset="0"/>
              <a:ea typeface="ＭＳ Ｐゴシック" pitchFamily="34" charset="-128"/>
              <a:cs typeface="Arial" pitchFamily="34" charset="0"/>
            </a:endParaRPr>
          </a:p>
        </p:txBody>
      </p:sp>
      <p:sp>
        <p:nvSpPr>
          <p:cNvPr id="22531" name="AutoShape 2" descr="https://mail.google.com/mail/?attid=0.1&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2" name="AutoShape 4" descr="https://mail.google.com/mail/?attid=0.1&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3" name="AutoShape 6" descr="https://mail.google.com/mail/?attid=0.1&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22534" name="Picture 8" descr="http://www.news.wisc.edu/newsphotos/images/uw_solution_organ_trans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1268413"/>
            <a:ext cx="3438525"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Rectangle 7"/>
          <p:cNvSpPr>
            <a:spLocks noChangeArrowheads="1"/>
          </p:cNvSpPr>
          <p:nvPr/>
        </p:nvSpPr>
        <p:spPr bwMode="auto">
          <a:xfrm>
            <a:off x="5270500" y="6438900"/>
            <a:ext cx="3544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t>http://www.news.wisc.edu/newsphotos/uwsolution.html</a:t>
            </a: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Oval 2"/>
          <p:cNvSpPr>
            <a:spLocks noChangeArrowheads="1"/>
          </p:cNvSpPr>
          <p:nvPr/>
        </p:nvSpPr>
        <p:spPr bwMode="auto">
          <a:xfrm>
            <a:off x="1524000" y="1981200"/>
            <a:ext cx="6172200" cy="388620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24578" name="Rectangle 19"/>
          <p:cNvSpPr>
            <a:spLocks noGrp="1" noChangeArrowheads="1"/>
          </p:cNvSpPr>
          <p:nvPr>
            <p:ph type="title"/>
          </p:nvPr>
        </p:nvSpPr>
        <p:spPr/>
        <p:txBody>
          <a:bodyPr/>
          <a:lstStyle/>
          <a:p>
            <a:pPr algn="ctr"/>
            <a:r>
              <a:rPr lang="en-US" altLang="zh-CN" sz="3600" smtClean="0">
                <a:ea typeface="ＭＳ Ｐゴシック" pitchFamily="34" charset="-128"/>
              </a:rPr>
              <a:t>Cold Ischemia Leads to I/R Injury</a:t>
            </a:r>
          </a:p>
        </p:txBody>
      </p:sp>
      <p:grpSp>
        <p:nvGrpSpPr>
          <p:cNvPr id="98310" name="Group 6"/>
          <p:cNvGrpSpPr>
            <a:grpSpLocks/>
          </p:cNvGrpSpPr>
          <p:nvPr/>
        </p:nvGrpSpPr>
        <p:grpSpPr bwMode="auto">
          <a:xfrm>
            <a:off x="1181100" y="1946275"/>
            <a:ext cx="1100138" cy="581025"/>
            <a:chOff x="793" y="970"/>
            <a:chExt cx="693" cy="366"/>
          </a:xfrm>
        </p:grpSpPr>
        <p:sp>
          <p:nvSpPr>
            <p:cNvPr id="24636" name="Oval 38"/>
            <p:cNvSpPr>
              <a:spLocks noChangeArrowheads="1"/>
            </p:cNvSpPr>
            <p:nvPr/>
          </p:nvSpPr>
          <p:spPr bwMode="auto">
            <a:xfrm>
              <a:off x="1104" y="1288"/>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37" name="Oval 41"/>
            <p:cNvSpPr>
              <a:spLocks noChangeArrowheads="1"/>
            </p:cNvSpPr>
            <p:nvPr/>
          </p:nvSpPr>
          <p:spPr bwMode="auto">
            <a:xfrm>
              <a:off x="841" y="1230"/>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38" name="Oval 42"/>
            <p:cNvSpPr>
              <a:spLocks noChangeArrowheads="1"/>
            </p:cNvSpPr>
            <p:nvPr/>
          </p:nvSpPr>
          <p:spPr bwMode="auto">
            <a:xfrm>
              <a:off x="937" y="1230"/>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39" name="Oval 43"/>
            <p:cNvSpPr>
              <a:spLocks noChangeArrowheads="1"/>
            </p:cNvSpPr>
            <p:nvPr/>
          </p:nvSpPr>
          <p:spPr bwMode="auto">
            <a:xfrm>
              <a:off x="793" y="1182"/>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40" name="Oval 47"/>
            <p:cNvSpPr>
              <a:spLocks noChangeArrowheads="1"/>
            </p:cNvSpPr>
            <p:nvPr/>
          </p:nvSpPr>
          <p:spPr bwMode="auto">
            <a:xfrm>
              <a:off x="1152" y="1288"/>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41" name="Oval 48"/>
            <p:cNvSpPr>
              <a:spLocks noChangeArrowheads="1"/>
            </p:cNvSpPr>
            <p:nvPr/>
          </p:nvSpPr>
          <p:spPr bwMode="auto">
            <a:xfrm>
              <a:off x="1248" y="1288"/>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42" name="Oval 57"/>
            <p:cNvSpPr>
              <a:spLocks noChangeArrowheads="1"/>
            </p:cNvSpPr>
            <p:nvPr/>
          </p:nvSpPr>
          <p:spPr bwMode="auto">
            <a:xfrm>
              <a:off x="1342" y="1107"/>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43" name="Oval 58"/>
            <p:cNvSpPr>
              <a:spLocks noChangeArrowheads="1"/>
            </p:cNvSpPr>
            <p:nvPr/>
          </p:nvSpPr>
          <p:spPr bwMode="auto">
            <a:xfrm>
              <a:off x="1438" y="1107"/>
              <a:ext cx="48" cy="48"/>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44" name="Text Box 61"/>
            <p:cNvSpPr txBox="1">
              <a:spLocks noChangeArrowheads="1"/>
            </p:cNvSpPr>
            <p:nvPr/>
          </p:nvSpPr>
          <p:spPr bwMode="auto">
            <a:xfrm>
              <a:off x="900" y="970"/>
              <a:ext cx="38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Na</a:t>
              </a:r>
              <a:r>
                <a:rPr lang="en-US" altLang="zh-CN" sz="1800" baseline="30000"/>
                <a:t>+</a:t>
              </a:r>
            </a:p>
          </p:txBody>
        </p:sp>
      </p:grpSp>
      <p:grpSp>
        <p:nvGrpSpPr>
          <p:cNvPr id="24580" name="Group 194"/>
          <p:cNvGrpSpPr>
            <a:grpSpLocks/>
          </p:cNvGrpSpPr>
          <p:nvPr/>
        </p:nvGrpSpPr>
        <p:grpSpPr bwMode="auto">
          <a:xfrm>
            <a:off x="762000" y="2743200"/>
            <a:ext cx="2743200" cy="2957513"/>
            <a:chOff x="480" y="1728"/>
            <a:chExt cx="1728" cy="1863"/>
          </a:xfrm>
        </p:grpSpPr>
        <p:sp>
          <p:nvSpPr>
            <p:cNvPr id="24634" name="Text Box 36"/>
            <p:cNvSpPr txBox="1">
              <a:spLocks noChangeArrowheads="1"/>
            </p:cNvSpPr>
            <p:nvPr/>
          </p:nvSpPr>
          <p:spPr bwMode="auto">
            <a:xfrm>
              <a:off x="480" y="1728"/>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Na pump</a:t>
              </a:r>
            </a:p>
          </p:txBody>
        </p:sp>
        <p:sp>
          <p:nvSpPr>
            <p:cNvPr id="24635" name="Text Box 97"/>
            <p:cNvSpPr txBox="1">
              <a:spLocks noChangeArrowheads="1"/>
            </p:cNvSpPr>
            <p:nvPr/>
          </p:nvSpPr>
          <p:spPr bwMode="auto">
            <a:xfrm>
              <a:off x="960" y="3360"/>
              <a:ext cx="12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Calcium pump</a:t>
              </a:r>
            </a:p>
          </p:txBody>
        </p:sp>
      </p:grpSp>
      <p:sp>
        <p:nvSpPr>
          <p:cNvPr id="24581" name="Text Box 110"/>
          <p:cNvSpPr txBox="1">
            <a:spLocks noChangeArrowheads="1"/>
          </p:cNvSpPr>
          <p:nvPr/>
        </p:nvSpPr>
        <p:spPr bwMode="auto">
          <a:xfrm>
            <a:off x="76200" y="3335338"/>
            <a:ext cx="3581400" cy="119062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Ionic balance disruption</a:t>
            </a:r>
          </a:p>
          <a:p>
            <a:pPr>
              <a:buFontTx/>
              <a:buChar char="•"/>
            </a:pPr>
            <a:r>
              <a:rPr lang="en-US" altLang="zh-CN" sz="1800"/>
              <a:t>Less active ionic pumps</a:t>
            </a:r>
          </a:p>
          <a:p>
            <a:pPr>
              <a:buFontTx/>
              <a:buChar char="•"/>
            </a:pPr>
            <a:r>
              <a:rPr lang="en-US" altLang="zh-CN" sz="1800"/>
              <a:t>Na</a:t>
            </a:r>
            <a:r>
              <a:rPr lang="en-US" altLang="zh-CN" sz="1800" baseline="30000"/>
              <a:t>+</a:t>
            </a:r>
            <a:r>
              <a:rPr lang="en-US" altLang="zh-CN" sz="1800"/>
              <a:t> and Ca</a:t>
            </a:r>
            <a:r>
              <a:rPr lang="en-US" altLang="zh-CN" sz="1800" baseline="30000"/>
              <a:t>2+</a:t>
            </a:r>
            <a:r>
              <a:rPr lang="en-US" altLang="zh-CN" sz="1800"/>
              <a:t> accumulate</a:t>
            </a:r>
          </a:p>
          <a:p>
            <a:pPr>
              <a:buFontTx/>
              <a:buChar char="•"/>
            </a:pPr>
            <a:r>
              <a:rPr lang="en-US" altLang="zh-CN" sz="1800"/>
              <a:t>Cell swelling</a:t>
            </a:r>
          </a:p>
        </p:txBody>
      </p:sp>
      <p:grpSp>
        <p:nvGrpSpPr>
          <p:cNvPr id="98340" name="Group 36"/>
          <p:cNvGrpSpPr>
            <a:grpSpLocks/>
          </p:cNvGrpSpPr>
          <p:nvPr/>
        </p:nvGrpSpPr>
        <p:grpSpPr bwMode="auto">
          <a:xfrm>
            <a:off x="4905375" y="3730625"/>
            <a:ext cx="1238250" cy="425450"/>
            <a:chOff x="3145" y="2265"/>
            <a:chExt cx="780" cy="268"/>
          </a:xfrm>
        </p:grpSpPr>
        <p:sp>
          <p:nvSpPr>
            <p:cNvPr id="24630" name="Text Box 118"/>
            <p:cNvSpPr txBox="1">
              <a:spLocks noChangeArrowheads="1"/>
            </p:cNvSpPr>
            <p:nvPr/>
          </p:nvSpPr>
          <p:spPr bwMode="auto">
            <a:xfrm>
              <a:off x="3349" y="2321"/>
              <a:ext cx="57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600"/>
                <a:t>ROS</a:t>
              </a:r>
            </a:p>
          </p:txBody>
        </p:sp>
        <p:sp>
          <p:nvSpPr>
            <p:cNvPr id="22640" name="AutoShape 112"/>
            <p:cNvSpPr>
              <a:spLocks noChangeArrowheads="1"/>
            </p:cNvSpPr>
            <p:nvPr/>
          </p:nvSpPr>
          <p:spPr bwMode="auto">
            <a:xfrm>
              <a:off x="3145" y="2333"/>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1" name="AutoShape 113"/>
            <p:cNvSpPr>
              <a:spLocks noChangeArrowheads="1"/>
            </p:cNvSpPr>
            <p:nvPr/>
          </p:nvSpPr>
          <p:spPr bwMode="auto">
            <a:xfrm>
              <a:off x="3261" y="2265"/>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4" name="AutoShape 116"/>
            <p:cNvSpPr>
              <a:spLocks noChangeArrowheads="1"/>
            </p:cNvSpPr>
            <p:nvPr/>
          </p:nvSpPr>
          <p:spPr bwMode="auto">
            <a:xfrm>
              <a:off x="3261" y="241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grpSp>
      <p:grpSp>
        <p:nvGrpSpPr>
          <p:cNvPr id="24583" name="Group 193"/>
          <p:cNvGrpSpPr>
            <a:grpSpLocks/>
          </p:cNvGrpSpPr>
          <p:nvPr/>
        </p:nvGrpSpPr>
        <p:grpSpPr bwMode="auto">
          <a:xfrm>
            <a:off x="2209800" y="2057400"/>
            <a:ext cx="1143000" cy="685800"/>
            <a:chOff x="1392" y="1296"/>
            <a:chExt cx="720" cy="432"/>
          </a:xfrm>
        </p:grpSpPr>
        <p:sp>
          <p:nvSpPr>
            <p:cNvPr id="24626" name="Oval 33"/>
            <p:cNvSpPr>
              <a:spLocks noChangeArrowheads="1"/>
            </p:cNvSpPr>
            <p:nvPr/>
          </p:nvSpPr>
          <p:spPr bwMode="auto">
            <a:xfrm rot="2616169">
              <a:off x="1392" y="1632"/>
              <a:ext cx="288" cy="96"/>
            </a:xfrm>
            <a:prstGeom prst="ellipse">
              <a:avLst/>
            </a:prstGeom>
            <a:solidFill>
              <a:srgbClr val="F2D1AC"/>
            </a:solidFill>
            <a:ln w="9525">
              <a:solidFill>
                <a:schemeClr val="tx1"/>
              </a:solidFill>
              <a:round/>
              <a:headEnd/>
              <a:tailEnd/>
            </a:ln>
          </p:spPr>
          <p:txBody>
            <a:bodyPr wrap="none" anchor="ctr"/>
            <a:lstStyle/>
            <a:p>
              <a:endParaRPr lang="en-US"/>
            </a:p>
          </p:txBody>
        </p:sp>
        <p:sp>
          <p:nvSpPr>
            <p:cNvPr id="24627" name="Oval 34"/>
            <p:cNvSpPr>
              <a:spLocks noChangeArrowheads="1"/>
            </p:cNvSpPr>
            <p:nvPr/>
          </p:nvSpPr>
          <p:spPr bwMode="auto">
            <a:xfrm rot="4369930">
              <a:off x="1920" y="1392"/>
              <a:ext cx="288" cy="96"/>
            </a:xfrm>
            <a:prstGeom prst="ellipse">
              <a:avLst/>
            </a:prstGeom>
            <a:solidFill>
              <a:srgbClr val="F2D1AC"/>
            </a:solidFill>
            <a:ln w="9525">
              <a:solidFill>
                <a:schemeClr val="tx1"/>
              </a:solidFill>
              <a:round/>
              <a:headEnd/>
              <a:tailEnd/>
            </a:ln>
          </p:spPr>
          <p:txBody>
            <a:bodyPr rot="10800000" vert="eaVert" wrap="none" anchor="ctr"/>
            <a:lstStyle/>
            <a:p>
              <a:endParaRPr lang="en-US"/>
            </a:p>
          </p:txBody>
        </p:sp>
        <p:sp>
          <p:nvSpPr>
            <p:cNvPr id="24628" name="AutoShape 134"/>
            <p:cNvSpPr>
              <a:spLocks noChangeArrowheads="1"/>
            </p:cNvSpPr>
            <p:nvPr/>
          </p:nvSpPr>
          <p:spPr bwMode="auto">
            <a:xfrm>
              <a:off x="1968" y="1344"/>
              <a:ext cx="144" cy="1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5530B"/>
            </a:solidFill>
            <a:ln w="9525">
              <a:solidFill>
                <a:schemeClr val="tx1"/>
              </a:solidFill>
              <a:miter lim="800000"/>
              <a:headEnd/>
              <a:tailEnd/>
            </a:ln>
          </p:spPr>
          <p:txBody>
            <a:bodyPr wrap="none" anchor="ctr"/>
            <a:lstStyle/>
            <a:p>
              <a:endParaRPr lang="en-US"/>
            </a:p>
          </p:txBody>
        </p:sp>
        <p:sp>
          <p:nvSpPr>
            <p:cNvPr id="24629" name="AutoShape 155"/>
            <p:cNvSpPr>
              <a:spLocks noChangeArrowheads="1"/>
            </p:cNvSpPr>
            <p:nvPr/>
          </p:nvSpPr>
          <p:spPr bwMode="auto">
            <a:xfrm>
              <a:off x="1440" y="1584"/>
              <a:ext cx="144" cy="1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5530B"/>
            </a:solidFill>
            <a:ln w="9525">
              <a:solidFill>
                <a:schemeClr val="tx1"/>
              </a:solidFill>
              <a:miter lim="800000"/>
              <a:headEnd/>
              <a:tailEnd/>
            </a:ln>
          </p:spPr>
          <p:txBody>
            <a:bodyPr wrap="none" anchor="ctr"/>
            <a:lstStyle/>
            <a:p>
              <a:endParaRPr lang="en-US"/>
            </a:p>
          </p:txBody>
        </p:sp>
      </p:grpSp>
      <p:sp>
        <p:nvSpPr>
          <p:cNvPr id="3229" name="Oval 157"/>
          <p:cNvSpPr>
            <a:spLocks noChangeArrowheads="1"/>
          </p:cNvSpPr>
          <p:nvPr/>
        </p:nvSpPr>
        <p:spPr bwMode="auto">
          <a:xfrm>
            <a:off x="6781800" y="3048000"/>
            <a:ext cx="304800" cy="152400"/>
          </a:xfrm>
          <a:prstGeom prst="ellipse">
            <a:avLst/>
          </a:prstGeom>
          <a:solidFill>
            <a:srgbClr val="F5530B"/>
          </a:solidFill>
          <a:ln w="9525">
            <a:solidFill>
              <a:schemeClr val="tx1"/>
            </a:solidFill>
            <a:round/>
            <a:headEnd/>
            <a:tailEnd/>
          </a:ln>
        </p:spPr>
        <p:txBody>
          <a:bodyPr wrap="none" anchor="ctr"/>
          <a:lstStyle/>
          <a:p>
            <a:endParaRPr lang="en-US"/>
          </a:p>
        </p:txBody>
      </p:sp>
      <p:sp>
        <p:nvSpPr>
          <p:cNvPr id="3230" name="Oval 158"/>
          <p:cNvSpPr>
            <a:spLocks noChangeArrowheads="1"/>
          </p:cNvSpPr>
          <p:nvPr/>
        </p:nvSpPr>
        <p:spPr bwMode="auto">
          <a:xfrm>
            <a:off x="6553200" y="3276600"/>
            <a:ext cx="381000" cy="152400"/>
          </a:xfrm>
          <a:prstGeom prst="ellipse">
            <a:avLst/>
          </a:prstGeom>
          <a:solidFill>
            <a:srgbClr val="F5530B"/>
          </a:solidFill>
          <a:ln w="9525">
            <a:solidFill>
              <a:schemeClr val="tx1"/>
            </a:solidFill>
            <a:round/>
            <a:headEnd/>
            <a:tailEnd/>
          </a:ln>
        </p:spPr>
        <p:txBody>
          <a:bodyPr wrap="none" anchor="ctr"/>
          <a:lstStyle/>
          <a:p>
            <a:endParaRPr lang="en-US"/>
          </a:p>
        </p:txBody>
      </p:sp>
      <p:sp>
        <p:nvSpPr>
          <p:cNvPr id="3233" name="Freeform 161"/>
          <p:cNvSpPr>
            <a:spLocks/>
          </p:cNvSpPr>
          <p:nvPr/>
        </p:nvSpPr>
        <p:spPr bwMode="auto">
          <a:xfrm>
            <a:off x="5791200" y="2857500"/>
            <a:ext cx="762000" cy="266700"/>
          </a:xfrm>
          <a:custGeom>
            <a:avLst/>
            <a:gdLst>
              <a:gd name="T0" fmla="*/ 0 w 480"/>
              <a:gd name="T1" fmla="*/ 2147483647 h 168"/>
              <a:gd name="T2" fmla="*/ 2147483647 w 480"/>
              <a:gd name="T3" fmla="*/ 2147483647 h 168"/>
              <a:gd name="T4" fmla="*/ 2147483647 w 480"/>
              <a:gd name="T5" fmla="*/ 2147483647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24"/>
                </a:moveTo>
                <a:cubicBezTo>
                  <a:pt x="104" y="12"/>
                  <a:pt x="208" y="0"/>
                  <a:pt x="288" y="24"/>
                </a:cubicBezTo>
                <a:cubicBezTo>
                  <a:pt x="368" y="48"/>
                  <a:pt x="424" y="108"/>
                  <a:pt x="480" y="16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34" name="Line 162"/>
          <p:cNvSpPr>
            <a:spLocks noChangeShapeType="1"/>
          </p:cNvSpPr>
          <p:nvPr/>
        </p:nvSpPr>
        <p:spPr bwMode="auto">
          <a:xfrm>
            <a:off x="6477000" y="3048000"/>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35" name="Text Box 163"/>
          <p:cNvSpPr txBox="1">
            <a:spLocks noChangeArrowheads="1"/>
          </p:cNvSpPr>
          <p:nvPr/>
        </p:nvSpPr>
        <p:spPr bwMode="auto">
          <a:xfrm>
            <a:off x="4343400" y="1295400"/>
            <a:ext cx="4648200" cy="119062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Continued metabolism</a:t>
            </a:r>
          </a:p>
          <a:p>
            <a:pPr>
              <a:buFontTx/>
              <a:buChar char="•"/>
            </a:pPr>
            <a:r>
              <a:rPr lang="en-US" altLang="zh-CN" sz="1800"/>
              <a:t>ATP depletion</a:t>
            </a:r>
          </a:p>
          <a:p>
            <a:pPr>
              <a:buFontTx/>
              <a:buChar char="•"/>
            </a:pPr>
            <a:r>
              <a:rPr lang="en-US" altLang="zh-CN" sz="1800"/>
              <a:t>Accumulation of metabolic waste products</a:t>
            </a:r>
          </a:p>
          <a:p>
            <a:pPr>
              <a:buFontTx/>
              <a:buChar char="•"/>
            </a:pPr>
            <a:r>
              <a:rPr lang="en-US" altLang="zh-CN" sz="1800"/>
              <a:t>Acidosis</a:t>
            </a:r>
          </a:p>
        </p:txBody>
      </p:sp>
      <p:sp>
        <p:nvSpPr>
          <p:cNvPr id="3236" name="Text Box 164"/>
          <p:cNvSpPr txBox="1">
            <a:spLocks noChangeArrowheads="1"/>
          </p:cNvSpPr>
          <p:nvPr/>
        </p:nvSpPr>
        <p:spPr bwMode="auto">
          <a:xfrm>
            <a:off x="6629400" y="3505200"/>
            <a:ext cx="2209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400"/>
              <a:t>Lactate, hypoxanthine</a:t>
            </a:r>
          </a:p>
        </p:txBody>
      </p:sp>
      <p:sp>
        <p:nvSpPr>
          <p:cNvPr id="3237" name="Text Box 165"/>
          <p:cNvSpPr txBox="1">
            <a:spLocks noChangeArrowheads="1"/>
          </p:cNvSpPr>
          <p:nvPr/>
        </p:nvSpPr>
        <p:spPr bwMode="auto">
          <a:xfrm>
            <a:off x="4648200" y="2514600"/>
            <a:ext cx="1524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400"/>
              <a:t>Continued cell processes</a:t>
            </a:r>
          </a:p>
        </p:txBody>
      </p:sp>
      <p:grpSp>
        <p:nvGrpSpPr>
          <p:cNvPr id="10" name="Group 190"/>
          <p:cNvGrpSpPr>
            <a:grpSpLocks/>
          </p:cNvGrpSpPr>
          <p:nvPr/>
        </p:nvGrpSpPr>
        <p:grpSpPr bwMode="auto">
          <a:xfrm>
            <a:off x="4419600" y="4122738"/>
            <a:ext cx="533400" cy="642937"/>
            <a:chOff x="2784" y="2544"/>
            <a:chExt cx="432" cy="376"/>
          </a:xfrm>
        </p:grpSpPr>
        <p:sp>
          <p:nvSpPr>
            <p:cNvPr id="24624" name="Freeform 166"/>
            <p:cNvSpPr>
              <a:spLocks/>
            </p:cNvSpPr>
            <p:nvPr/>
          </p:nvSpPr>
          <p:spPr bwMode="auto">
            <a:xfrm>
              <a:off x="2784" y="2592"/>
              <a:ext cx="384" cy="328"/>
            </a:xfrm>
            <a:custGeom>
              <a:avLst/>
              <a:gdLst>
                <a:gd name="T0" fmla="*/ 0 w 384"/>
                <a:gd name="T1" fmla="*/ 2147480289 h 328"/>
                <a:gd name="T2" fmla="*/ 2147480405 w 384"/>
                <a:gd name="T3" fmla="*/ 2147480289 h 328"/>
                <a:gd name="T4" fmla="*/ 2147480405 w 384"/>
                <a:gd name="T5" fmla="*/ 0 h 328"/>
                <a:gd name="T6" fmla="*/ 0 60000 65536"/>
                <a:gd name="T7" fmla="*/ 0 60000 65536"/>
                <a:gd name="T8" fmla="*/ 0 60000 65536"/>
                <a:gd name="T9" fmla="*/ 0 w 384"/>
                <a:gd name="T10" fmla="*/ 0 h 328"/>
                <a:gd name="T11" fmla="*/ 384 w 384"/>
                <a:gd name="T12" fmla="*/ 328 h 328"/>
              </a:gdLst>
              <a:ahLst/>
              <a:cxnLst>
                <a:cxn ang="T6">
                  <a:pos x="T0" y="T1"/>
                </a:cxn>
                <a:cxn ang="T7">
                  <a:pos x="T2" y="T3"/>
                </a:cxn>
                <a:cxn ang="T8">
                  <a:pos x="T4" y="T5"/>
                </a:cxn>
              </a:cxnLst>
              <a:rect l="T9" t="T10" r="T11" b="T12"/>
              <a:pathLst>
                <a:path w="384" h="328">
                  <a:moveTo>
                    <a:pt x="0" y="240"/>
                  </a:moveTo>
                  <a:cubicBezTo>
                    <a:pt x="64" y="284"/>
                    <a:pt x="128" y="328"/>
                    <a:pt x="192" y="288"/>
                  </a:cubicBezTo>
                  <a:cubicBezTo>
                    <a:pt x="256" y="248"/>
                    <a:pt x="320" y="124"/>
                    <a:pt x="38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5" name="Line 167"/>
            <p:cNvSpPr>
              <a:spLocks noChangeShapeType="1"/>
            </p:cNvSpPr>
            <p:nvPr/>
          </p:nvSpPr>
          <p:spPr bwMode="auto">
            <a:xfrm rot="21181180" flipV="1">
              <a:off x="3168" y="2544"/>
              <a:ext cx="48"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4592" name="Text Box 168"/>
          <p:cNvSpPr txBox="1">
            <a:spLocks noChangeArrowheads="1"/>
          </p:cNvSpPr>
          <p:nvPr/>
        </p:nvSpPr>
        <p:spPr bwMode="auto">
          <a:xfrm>
            <a:off x="0" y="6583363"/>
            <a:ext cx="5334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200"/>
              <a:t>Adapted from: Di Lisa et. al 2007, Jamieson et. al 2008</a:t>
            </a:r>
          </a:p>
        </p:txBody>
      </p:sp>
      <p:grpSp>
        <p:nvGrpSpPr>
          <p:cNvPr id="11" name="Group 12"/>
          <p:cNvGrpSpPr>
            <a:grpSpLocks/>
          </p:cNvGrpSpPr>
          <p:nvPr/>
        </p:nvGrpSpPr>
        <p:grpSpPr bwMode="auto">
          <a:xfrm>
            <a:off x="3706813" y="3063875"/>
            <a:ext cx="1662112" cy="747713"/>
            <a:chOff x="3733800" y="2825750"/>
            <a:chExt cx="847215" cy="381000"/>
          </a:xfrm>
        </p:grpSpPr>
        <p:sp>
          <p:nvSpPr>
            <p:cNvPr id="24622" name="AutoShape 159"/>
            <p:cNvSpPr>
              <a:spLocks noChangeArrowheads="1"/>
            </p:cNvSpPr>
            <p:nvPr/>
          </p:nvSpPr>
          <p:spPr bwMode="auto">
            <a:xfrm>
              <a:off x="3733800" y="2825750"/>
              <a:ext cx="685800" cy="381000"/>
            </a:xfrm>
            <a:prstGeom prst="irregularSeal2">
              <a:avLst/>
            </a:prstGeom>
            <a:solidFill>
              <a:srgbClr val="FAFA40"/>
            </a:solidFill>
            <a:ln w="9525">
              <a:solidFill>
                <a:schemeClr val="tx1"/>
              </a:solidFill>
              <a:miter lim="800000"/>
              <a:headEnd/>
              <a:tailEnd/>
            </a:ln>
          </p:spPr>
          <p:txBody>
            <a:bodyPr wrap="none" anchor="ctr"/>
            <a:lstStyle/>
            <a:p>
              <a:endParaRPr lang="en-US"/>
            </a:p>
          </p:txBody>
        </p:sp>
        <p:sp>
          <p:nvSpPr>
            <p:cNvPr id="24623" name="Text Box 160"/>
            <p:cNvSpPr txBox="1">
              <a:spLocks noChangeArrowheads="1"/>
            </p:cNvSpPr>
            <p:nvPr/>
          </p:nvSpPr>
          <p:spPr bwMode="auto">
            <a:xfrm>
              <a:off x="3818764" y="2900170"/>
              <a:ext cx="762251" cy="26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2800"/>
                <a:t>ATP</a:t>
              </a:r>
            </a:p>
          </p:txBody>
        </p:sp>
      </p:grpSp>
      <p:grpSp>
        <p:nvGrpSpPr>
          <p:cNvPr id="24594" name="Group 192"/>
          <p:cNvGrpSpPr>
            <a:grpSpLocks/>
          </p:cNvGrpSpPr>
          <p:nvPr/>
        </p:nvGrpSpPr>
        <p:grpSpPr bwMode="auto">
          <a:xfrm>
            <a:off x="1600200" y="4800600"/>
            <a:ext cx="914400" cy="533400"/>
            <a:chOff x="1008" y="3024"/>
            <a:chExt cx="576" cy="336"/>
          </a:xfrm>
        </p:grpSpPr>
        <p:sp>
          <p:nvSpPr>
            <p:cNvPr id="24619" name="Oval 78"/>
            <p:cNvSpPr>
              <a:spLocks noChangeArrowheads="1"/>
            </p:cNvSpPr>
            <p:nvPr/>
          </p:nvSpPr>
          <p:spPr bwMode="auto">
            <a:xfrm rot="-1466637">
              <a:off x="1104" y="3120"/>
              <a:ext cx="384" cy="144"/>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20" name="Line 156"/>
            <p:cNvSpPr>
              <a:spLocks noChangeShapeType="1"/>
            </p:cNvSpPr>
            <p:nvPr/>
          </p:nvSpPr>
          <p:spPr bwMode="auto">
            <a:xfrm flipH="1">
              <a:off x="1008" y="3024"/>
              <a:ext cx="576"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621" name="AutoShape 155"/>
            <p:cNvSpPr>
              <a:spLocks noChangeArrowheads="1"/>
            </p:cNvSpPr>
            <p:nvPr/>
          </p:nvSpPr>
          <p:spPr bwMode="auto">
            <a:xfrm>
              <a:off x="1200" y="3120"/>
              <a:ext cx="144" cy="1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5530B"/>
            </a:solidFill>
            <a:ln w="9525">
              <a:solidFill>
                <a:schemeClr val="tx1"/>
              </a:solidFill>
              <a:miter lim="800000"/>
              <a:headEnd/>
              <a:tailEnd/>
            </a:ln>
          </p:spPr>
          <p:txBody>
            <a:bodyPr wrap="none" anchor="ctr"/>
            <a:lstStyle/>
            <a:p>
              <a:endParaRPr lang="en-US"/>
            </a:p>
          </p:txBody>
        </p:sp>
      </p:grpSp>
      <p:sp>
        <p:nvSpPr>
          <p:cNvPr id="24595" name="TextBox 1"/>
          <p:cNvSpPr txBox="1">
            <a:spLocks noChangeArrowheads="1"/>
          </p:cNvSpPr>
          <p:nvPr/>
        </p:nvSpPr>
        <p:spPr bwMode="auto">
          <a:xfrm>
            <a:off x="592138" y="1295400"/>
            <a:ext cx="2386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b="1" u="sng"/>
              <a:t>Cardiomyocyte</a:t>
            </a:r>
          </a:p>
        </p:txBody>
      </p:sp>
      <p:sp>
        <p:nvSpPr>
          <p:cNvPr id="24596" name="Oval 20"/>
          <p:cNvSpPr>
            <a:spLocks noChangeArrowheads="1"/>
          </p:cNvSpPr>
          <p:nvPr/>
        </p:nvSpPr>
        <p:spPr bwMode="auto">
          <a:xfrm>
            <a:off x="3505200" y="4724400"/>
            <a:ext cx="2590800" cy="990600"/>
          </a:xfrm>
          <a:prstGeom prst="ellipse">
            <a:avLst/>
          </a:prstGeom>
          <a:solidFill>
            <a:srgbClr val="D3BB91"/>
          </a:solidFill>
          <a:ln w="9525">
            <a:solidFill>
              <a:schemeClr val="tx1"/>
            </a:solidFill>
            <a:round/>
            <a:headEnd/>
            <a:tailEnd/>
          </a:ln>
        </p:spPr>
        <p:txBody>
          <a:bodyPr wrap="none" anchor="ctr"/>
          <a:lstStyle/>
          <a:p>
            <a:endParaRPr lang="en-US"/>
          </a:p>
        </p:txBody>
      </p:sp>
      <p:sp>
        <p:nvSpPr>
          <p:cNvPr id="70" name="Text Box 35"/>
          <p:cNvSpPr txBox="1">
            <a:spLocks noChangeArrowheads="1"/>
          </p:cNvSpPr>
          <p:nvPr/>
        </p:nvSpPr>
        <p:spPr bwMode="auto">
          <a:xfrm>
            <a:off x="4483100" y="5146675"/>
            <a:ext cx="1219200" cy="304800"/>
          </a:xfrm>
          <a:prstGeom prst="rect">
            <a:avLst/>
          </a:prstGeom>
          <a:noFill/>
          <a:ln w="9525">
            <a:noFill/>
            <a:miter lim="800000"/>
            <a:headEnd/>
            <a:tailEnd/>
          </a:ln>
        </p:spPr>
        <p:txBody>
          <a:bodyPr>
            <a:spAutoFit/>
          </a:bodyPr>
          <a:lstStyle/>
          <a:p>
            <a:pPr>
              <a:spcBef>
                <a:spcPct val="50000"/>
              </a:spcBef>
              <a:defRPr/>
            </a:pPr>
            <a:r>
              <a:rPr lang="en-US" altLang="zh-CN" sz="1400" dirty="0">
                <a:latin typeface="Arial" charset="0"/>
                <a:ea typeface="宋体" pitchFamily="2" charset="-122"/>
              </a:rPr>
              <a:t>Mitochondria</a:t>
            </a:r>
          </a:p>
        </p:txBody>
      </p:sp>
      <p:grpSp>
        <p:nvGrpSpPr>
          <p:cNvPr id="24598" name="Group 2"/>
          <p:cNvGrpSpPr>
            <a:grpSpLocks/>
          </p:cNvGrpSpPr>
          <p:nvPr/>
        </p:nvGrpSpPr>
        <p:grpSpPr bwMode="auto">
          <a:xfrm>
            <a:off x="5219700" y="4640263"/>
            <a:ext cx="381000" cy="228600"/>
            <a:chOff x="5486400" y="4419600"/>
            <a:chExt cx="381000" cy="228600"/>
          </a:xfrm>
        </p:grpSpPr>
        <p:sp>
          <p:nvSpPr>
            <p:cNvPr id="24615" name="Oval 181"/>
            <p:cNvSpPr>
              <a:spLocks noChangeArrowheads="1"/>
            </p:cNvSpPr>
            <p:nvPr/>
          </p:nvSpPr>
          <p:spPr bwMode="auto">
            <a:xfrm>
              <a:off x="5486400" y="44196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24616" name="Oval 182"/>
            <p:cNvSpPr>
              <a:spLocks noChangeArrowheads="1"/>
            </p:cNvSpPr>
            <p:nvPr/>
          </p:nvSpPr>
          <p:spPr bwMode="auto">
            <a:xfrm>
              <a:off x="5562600" y="44196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24617" name="Oval 183"/>
            <p:cNvSpPr>
              <a:spLocks noChangeArrowheads="1"/>
            </p:cNvSpPr>
            <p:nvPr/>
          </p:nvSpPr>
          <p:spPr bwMode="auto">
            <a:xfrm>
              <a:off x="5638800" y="4419600"/>
              <a:ext cx="152400" cy="152400"/>
            </a:xfrm>
            <a:prstGeom prst="ellipse">
              <a:avLst/>
            </a:prstGeom>
            <a:solidFill>
              <a:schemeClr val="accent1"/>
            </a:solidFill>
            <a:ln w="9525">
              <a:solidFill>
                <a:schemeClr val="tx1"/>
              </a:solidFill>
              <a:round/>
              <a:headEnd/>
              <a:tailEnd/>
            </a:ln>
          </p:spPr>
          <p:txBody>
            <a:bodyPr/>
            <a:lstStyle/>
            <a:p>
              <a:endParaRPr lang="en-US"/>
            </a:p>
          </p:txBody>
        </p:sp>
        <p:sp>
          <p:nvSpPr>
            <p:cNvPr id="24618" name="Oval 184"/>
            <p:cNvSpPr>
              <a:spLocks noChangeArrowheads="1"/>
            </p:cNvSpPr>
            <p:nvPr/>
          </p:nvSpPr>
          <p:spPr bwMode="auto">
            <a:xfrm>
              <a:off x="5791200" y="4419600"/>
              <a:ext cx="76200" cy="228600"/>
            </a:xfrm>
            <a:prstGeom prst="ellipse">
              <a:avLst/>
            </a:prstGeom>
            <a:solidFill>
              <a:schemeClr val="accent1"/>
            </a:solidFill>
            <a:ln w="9525">
              <a:solidFill>
                <a:schemeClr val="tx1"/>
              </a:solidFill>
              <a:round/>
              <a:headEnd/>
              <a:tailEnd/>
            </a:ln>
          </p:spPr>
          <p:txBody>
            <a:bodyPr/>
            <a:lstStyle/>
            <a:p>
              <a:endParaRPr lang="en-US"/>
            </a:p>
          </p:txBody>
        </p:sp>
      </p:grpSp>
      <p:sp>
        <p:nvSpPr>
          <p:cNvPr id="3183" name="Text Box 111"/>
          <p:cNvSpPr txBox="1">
            <a:spLocks noChangeArrowheads="1"/>
          </p:cNvSpPr>
          <p:nvPr/>
        </p:nvSpPr>
        <p:spPr bwMode="auto">
          <a:xfrm>
            <a:off x="5257800" y="5422900"/>
            <a:ext cx="3886200" cy="915988"/>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ROS production</a:t>
            </a:r>
          </a:p>
          <a:p>
            <a:pPr>
              <a:buFontTx/>
              <a:buChar char="•"/>
            </a:pPr>
            <a:r>
              <a:rPr lang="en-US" altLang="zh-CN" sz="1800"/>
              <a:t>Inefficiencies in electron transport chain lead to ROS</a:t>
            </a:r>
          </a:p>
        </p:txBody>
      </p:sp>
      <p:grpSp>
        <p:nvGrpSpPr>
          <p:cNvPr id="24600" name="Group 30"/>
          <p:cNvGrpSpPr>
            <a:grpSpLocks/>
          </p:cNvGrpSpPr>
          <p:nvPr/>
        </p:nvGrpSpPr>
        <p:grpSpPr bwMode="auto">
          <a:xfrm>
            <a:off x="3732213" y="4278313"/>
            <a:ext cx="723900" cy="544512"/>
            <a:chOff x="2418" y="2695"/>
            <a:chExt cx="456" cy="343"/>
          </a:xfrm>
        </p:grpSpPr>
        <p:sp>
          <p:nvSpPr>
            <p:cNvPr id="24610" name="Oval 119"/>
            <p:cNvSpPr>
              <a:spLocks noChangeArrowheads="1"/>
            </p:cNvSpPr>
            <p:nvPr/>
          </p:nvSpPr>
          <p:spPr bwMode="auto">
            <a:xfrm>
              <a:off x="2555" y="2743"/>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4611" name="Oval 121"/>
            <p:cNvSpPr>
              <a:spLocks noChangeArrowheads="1"/>
            </p:cNvSpPr>
            <p:nvPr/>
          </p:nvSpPr>
          <p:spPr bwMode="auto">
            <a:xfrm>
              <a:off x="2651" y="2695"/>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4612" name="Oval 123"/>
            <p:cNvSpPr>
              <a:spLocks noChangeArrowheads="1"/>
            </p:cNvSpPr>
            <p:nvPr/>
          </p:nvSpPr>
          <p:spPr bwMode="auto">
            <a:xfrm>
              <a:off x="2699" y="2839"/>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4613" name="Oval 126"/>
            <p:cNvSpPr>
              <a:spLocks noChangeArrowheads="1"/>
            </p:cNvSpPr>
            <p:nvPr/>
          </p:nvSpPr>
          <p:spPr bwMode="auto">
            <a:xfrm>
              <a:off x="2459" y="2791"/>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4614" name="Text Box 131"/>
            <p:cNvSpPr txBox="1">
              <a:spLocks noChangeArrowheads="1"/>
            </p:cNvSpPr>
            <p:nvPr/>
          </p:nvSpPr>
          <p:spPr bwMode="auto">
            <a:xfrm>
              <a:off x="2418" y="2807"/>
              <a:ext cx="4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O</a:t>
              </a:r>
              <a:r>
                <a:rPr lang="en-US" altLang="zh-CN" sz="1800" baseline="-25000"/>
                <a:t>2</a:t>
              </a:r>
            </a:p>
          </p:txBody>
        </p:sp>
      </p:grpSp>
      <p:grpSp>
        <p:nvGrpSpPr>
          <p:cNvPr id="98323" name="Group 19"/>
          <p:cNvGrpSpPr>
            <a:grpSpLocks/>
          </p:cNvGrpSpPr>
          <p:nvPr/>
        </p:nvGrpSpPr>
        <p:grpSpPr bwMode="auto">
          <a:xfrm>
            <a:off x="828675" y="5397500"/>
            <a:ext cx="1016000" cy="731838"/>
            <a:chOff x="530" y="3419"/>
            <a:chExt cx="640" cy="461"/>
          </a:xfrm>
        </p:grpSpPr>
        <p:sp>
          <p:nvSpPr>
            <p:cNvPr id="24602" name="Oval 85"/>
            <p:cNvSpPr>
              <a:spLocks noChangeArrowheads="1"/>
            </p:cNvSpPr>
            <p:nvPr/>
          </p:nvSpPr>
          <p:spPr bwMode="auto">
            <a:xfrm>
              <a:off x="982" y="3600"/>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3" name="Oval 86"/>
            <p:cNvSpPr>
              <a:spLocks noChangeArrowheads="1"/>
            </p:cNvSpPr>
            <p:nvPr/>
          </p:nvSpPr>
          <p:spPr bwMode="auto">
            <a:xfrm>
              <a:off x="530" y="3600"/>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4" name="Oval 88"/>
            <p:cNvSpPr>
              <a:spLocks noChangeArrowheads="1"/>
            </p:cNvSpPr>
            <p:nvPr/>
          </p:nvSpPr>
          <p:spPr bwMode="auto">
            <a:xfrm>
              <a:off x="608" y="3597"/>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5" name="Oval 89"/>
            <p:cNvSpPr>
              <a:spLocks noChangeArrowheads="1"/>
            </p:cNvSpPr>
            <p:nvPr/>
          </p:nvSpPr>
          <p:spPr bwMode="auto">
            <a:xfrm>
              <a:off x="626" y="3504"/>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6" name="Oval 90"/>
            <p:cNvSpPr>
              <a:spLocks noChangeArrowheads="1"/>
            </p:cNvSpPr>
            <p:nvPr/>
          </p:nvSpPr>
          <p:spPr bwMode="auto">
            <a:xfrm>
              <a:off x="759" y="3419"/>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7" name="Oval 95"/>
            <p:cNvSpPr>
              <a:spLocks noChangeArrowheads="1"/>
            </p:cNvSpPr>
            <p:nvPr/>
          </p:nvSpPr>
          <p:spPr bwMode="auto">
            <a:xfrm>
              <a:off x="845" y="3627"/>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8" name="Oval 96"/>
            <p:cNvSpPr>
              <a:spLocks noChangeArrowheads="1"/>
            </p:cNvSpPr>
            <p:nvPr/>
          </p:nvSpPr>
          <p:spPr bwMode="auto">
            <a:xfrm>
              <a:off x="866" y="3504"/>
              <a:ext cx="48" cy="48"/>
            </a:xfrm>
            <a:prstGeom prst="ellipse">
              <a:avLst/>
            </a:prstGeom>
            <a:solidFill>
              <a:srgbClr val="FAFA40"/>
            </a:solidFill>
            <a:ln w="9525">
              <a:solidFill>
                <a:schemeClr val="tx1"/>
              </a:solidFill>
              <a:round/>
              <a:headEnd/>
              <a:tailEnd/>
            </a:ln>
          </p:spPr>
          <p:txBody>
            <a:bodyPr wrap="none" anchor="ctr"/>
            <a:lstStyle/>
            <a:p>
              <a:endParaRPr lang="en-US"/>
            </a:p>
          </p:txBody>
        </p:sp>
        <p:sp>
          <p:nvSpPr>
            <p:cNvPr id="24609" name="Text Box 109"/>
            <p:cNvSpPr txBox="1">
              <a:spLocks noChangeArrowheads="1"/>
            </p:cNvSpPr>
            <p:nvPr/>
          </p:nvSpPr>
          <p:spPr bwMode="auto">
            <a:xfrm>
              <a:off x="546" y="3649"/>
              <a:ext cx="6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Ca</a:t>
              </a:r>
              <a:r>
                <a:rPr lang="en-US" altLang="zh-CN" sz="1800" baseline="30000"/>
                <a:t>2+</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500"/>
                                        <p:tgtEl>
                                          <p:spTgt spid="11"/>
                                        </p:tgtEl>
                                        <p:attrNameLst>
                                          <p:attrName>ppt_w</p:attrName>
                                        </p:attrNameLst>
                                      </p:cBhvr>
                                      <p:tavLst>
                                        <p:tav tm="0">
                                          <p:val>
                                            <p:strVal val="ppt_w"/>
                                          </p:val>
                                        </p:tav>
                                        <p:tav tm="100000">
                                          <p:val>
                                            <p:fltVal val="0"/>
                                          </p:val>
                                        </p:tav>
                                      </p:tavLst>
                                    </p:anim>
                                    <p:anim calcmode="lin" valueType="num">
                                      <p:cBhvr>
                                        <p:cTn id="7" dur="500"/>
                                        <p:tgtEl>
                                          <p:spTgt spid="11"/>
                                        </p:tgtEl>
                                        <p:attrNameLst>
                                          <p:attrName>ppt_h</p:attrName>
                                        </p:attrNameLst>
                                      </p:cBhvr>
                                      <p:tavLst>
                                        <p:tav tm="0">
                                          <p:val>
                                            <p:strVal val="ppt_h"/>
                                          </p:val>
                                        </p:tav>
                                        <p:tav tm="100000">
                                          <p:val>
                                            <p:fltVal val="0"/>
                                          </p:val>
                                        </p:tav>
                                      </p:tavLst>
                                    </p:anim>
                                    <p:anim calcmode="lin" valueType="num">
                                      <p:cBhvr>
                                        <p:cTn id="8" dur="500"/>
                                        <p:tgtEl>
                                          <p:spTgt spid="11"/>
                                        </p:tgtEl>
                                        <p:attrNameLst>
                                          <p:attrName>style.rotation</p:attrName>
                                        </p:attrNameLst>
                                      </p:cBhvr>
                                      <p:tavLst>
                                        <p:tav tm="0">
                                          <p:val>
                                            <p:fltVal val="0"/>
                                          </p:val>
                                        </p:tav>
                                        <p:tav tm="100000">
                                          <p:val>
                                            <p:fltVal val="90"/>
                                          </p:val>
                                        </p:tav>
                                      </p:tavLst>
                                    </p:anim>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par>
                          <p:cTn id="11" fill="hold" nodeType="afterGroup">
                            <p:stCondLst>
                              <p:cond delay="500"/>
                            </p:stCondLst>
                            <p:childTnLst>
                              <p:par>
                                <p:cTn id="12" presetID="56" presetClass="path" presetSubtype="0" accel="50000" decel="50000" fill="hold" nodeType="afterEffect">
                                  <p:stCondLst>
                                    <p:cond delay="0"/>
                                  </p:stCondLst>
                                  <p:childTnLst>
                                    <p:animMotion origin="layout" path="M -5.55556E-7 2.22222E-6 L 0.16597 -0.13889 " pathEditMode="relative" rAng="0" ptsTypes="AA">
                                      <p:cBhvr>
                                        <p:cTn id="13" dur="2000" fill="hold"/>
                                        <p:tgtEl>
                                          <p:spTgt spid="98323"/>
                                        </p:tgtEl>
                                        <p:attrNameLst>
                                          <p:attrName>ppt_x</p:attrName>
                                          <p:attrName>ppt_y</p:attrName>
                                        </p:attrNameLst>
                                      </p:cBhvr>
                                      <p:rCtr x="829900" y="-694400"/>
                                    </p:animMotion>
                                  </p:childTnLst>
                                </p:cTn>
                              </p:par>
                              <p:par>
                                <p:cTn id="14" presetID="56" presetClass="path" presetSubtype="0" accel="50000" decel="50000" fill="hold" nodeType="withEffect">
                                  <p:stCondLst>
                                    <p:cond delay="0"/>
                                  </p:stCondLst>
                                  <p:childTnLst>
                                    <p:animMotion origin="layout" path="M -3.05556E-6 4.04624E-7 L 0.12552 0.13202 " pathEditMode="relative" rAng="0" ptsTypes="AA">
                                      <p:cBhvr>
                                        <p:cTn id="15" dur="2000" fill="hold"/>
                                        <p:tgtEl>
                                          <p:spTgt spid="98310"/>
                                        </p:tgtEl>
                                        <p:attrNameLst>
                                          <p:attrName>ppt_x</p:attrName>
                                          <p:attrName>ppt_y</p:attrName>
                                        </p:attrNameLst>
                                      </p:cBhvr>
                                      <p:rCtr x="630000" y="660000"/>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83"/>
                                        </p:tgtEl>
                                        <p:attrNameLst>
                                          <p:attrName>style.visibility</p:attrName>
                                        </p:attrNameLst>
                                      </p:cBhvr>
                                      <p:to>
                                        <p:strVal val="visible"/>
                                      </p:to>
                                    </p:set>
                                    <p:animEffect transition="in" filter="fade">
                                      <p:cBhvr>
                                        <p:cTn id="20" dur="2500"/>
                                        <p:tgtEl>
                                          <p:spTgt spid="3183"/>
                                        </p:tgtEl>
                                      </p:cBhvr>
                                    </p:animEffect>
                                  </p:childTnLst>
                                </p:cTn>
                              </p:par>
                            </p:childTnLst>
                          </p:cTn>
                        </p:par>
                        <p:par>
                          <p:cTn id="21" fill="hold" nodeType="afterGroup">
                            <p:stCondLst>
                              <p:cond delay="2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900"/>
                                        <p:tgtEl>
                                          <p:spTgt spid="10"/>
                                        </p:tgtEl>
                                      </p:cBhvr>
                                    </p:animEffect>
                                  </p:childTnLst>
                                </p:cTn>
                              </p:par>
                            </p:childTnLst>
                          </p:cTn>
                        </p:par>
                        <p:par>
                          <p:cTn id="25" fill="hold" nodeType="afterGroup">
                            <p:stCondLst>
                              <p:cond delay="4400"/>
                            </p:stCondLst>
                            <p:childTnLst>
                              <p:par>
                                <p:cTn id="26" presetID="10" presetClass="entr" presetSubtype="0" fill="hold" nodeType="afterEffect">
                                  <p:stCondLst>
                                    <p:cond delay="0"/>
                                  </p:stCondLst>
                                  <p:childTnLst>
                                    <p:set>
                                      <p:cBhvr>
                                        <p:cTn id="27" dur="1" fill="hold">
                                          <p:stCondLst>
                                            <p:cond delay="0"/>
                                          </p:stCondLst>
                                        </p:cTn>
                                        <p:tgtEl>
                                          <p:spTgt spid="98340"/>
                                        </p:tgtEl>
                                        <p:attrNameLst>
                                          <p:attrName>style.visibility</p:attrName>
                                        </p:attrNameLst>
                                      </p:cBhvr>
                                      <p:to>
                                        <p:strVal val="visible"/>
                                      </p:to>
                                    </p:set>
                                    <p:animEffect transition="in" filter="fade">
                                      <p:cBhvr>
                                        <p:cTn id="28" dur="1900"/>
                                        <p:tgtEl>
                                          <p:spTgt spid="9834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235"/>
                                        </p:tgtEl>
                                        <p:attrNameLst>
                                          <p:attrName>style.visibility</p:attrName>
                                        </p:attrNameLst>
                                      </p:cBhvr>
                                      <p:to>
                                        <p:strVal val="visible"/>
                                      </p:to>
                                    </p:set>
                                    <p:animEffect transition="in" filter="fade">
                                      <p:cBhvr>
                                        <p:cTn id="33" dur="2500"/>
                                        <p:tgtEl>
                                          <p:spTgt spid="3235"/>
                                        </p:tgtEl>
                                      </p:cBhvr>
                                    </p:animEffect>
                                  </p:childTnLst>
                                </p:cTn>
                              </p:par>
                            </p:childTnLst>
                          </p:cTn>
                        </p:par>
                        <p:par>
                          <p:cTn id="34" fill="hold" nodeType="afterGroup">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237"/>
                                        </p:tgtEl>
                                        <p:attrNameLst>
                                          <p:attrName>style.visibility</p:attrName>
                                        </p:attrNameLst>
                                      </p:cBhvr>
                                      <p:to>
                                        <p:strVal val="visible"/>
                                      </p:to>
                                    </p:set>
                                    <p:animEffect transition="in" filter="fade">
                                      <p:cBhvr>
                                        <p:cTn id="37" dur="1900"/>
                                        <p:tgtEl>
                                          <p:spTgt spid="3237"/>
                                        </p:tgtEl>
                                      </p:cBhvr>
                                    </p:animEffect>
                                  </p:childTnLst>
                                </p:cTn>
                              </p:par>
                            </p:childTnLst>
                          </p:cTn>
                        </p:par>
                        <p:par>
                          <p:cTn id="38" fill="hold" nodeType="afterGroup">
                            <p:stCondLst>
                              <p:cond delay="4400"/>
                            </p:stCondLst>
                            <p:childTnLst>
                              <p:par>
                                <p:cTn id="39" presetID="10" presetClass="entr" presetSubtype="0" fill="hold" grpId="0" nodeType="afterEffect">
                                  <p:stCondLst>
                                    <p:cond delay="0"/>
                                  </p:stCondLst>
                                  <p:childTnLst>
                                    <p:set>
                                      <p:cBhvr>
                                        <p:cTn id="40" dur="1" fill="hold">
                                          <p:stCondLst>
                                            <p:cond delay="0"/>
                                          </p:stCondLst>
                                        </p:cTn>
                                        <p:tgtEl>
                                          <p:spTgt spid="3233"/>
                                        </p:tgtEl>
                                        <p:attrNameLst>
                                          <p:attrName>style.visibility</p:attrName>
                                        </p:attrNameLst>
                                      </p:cBhvr>
                                      <p:to>
                                        <p:strVal val="visible"/>
                                      </p:to>
                                    </p:set>
                                    <p:animEffect transition="in" filter="fade">
                                      <p:cBhvr>
                                        <p:cTn id="41" dur="1400"/>
                                        <p:tgtEl>
                                          <p:spTgt spid="32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34"/>
                                        </p:tgtEl>
                                        <p:attrNameLst>
                                          <p:attrName>style.visibility</p:attrName>
                                        </p:attrNameLst>
                                      </p:cBhvr>
                                      <p:to>
                                        <p:strVal val="visible"/>
                                      </p:to>
                                    </p:set>
                                    <p:animEffect transition="in" filter="fade">
                                      <p:cBhvr>
                                        <p:cTn id="44" dur="1500"/>
                                        <p:tgtEl>
                                          <p:spTgt spid="3234"/>
                                        </p:tgtEl>
                                      </p:cBhvr>
                                    </p:animEffect>
                                  </p:childTnLst>
                                </p:cTn>
                              </p:par>
                            </p:childTnLst>
                          </p:cTn>
                        </p:par>
                        <p:par>
                          <p:cTn id="45" fill="hold" nodeType="afterGroup">
                            <p:stCondLst>
                              <p:cond delay="5900"/>
                            </p:stCondLst>
                            <p:childTnLst>
                              <p:par>
                                <p:cTn id="46" presetID="10" presetClass="entr" presetSubtype="0" fill="hold" grpId="0" nodeType="afterEffect">
                                  <p:stCondLst>
                                    <p:cond delay="0"/>
                                  </p:stCondLst>
                                  <p:childTnLst>
                                    <p:set>
                                      <p:cBhvr>
                                        <p:cTn id="47" dur="1" fill="hold">
                                          <p:stCondLst>
                                            <p:cond delay="0"/>
                                          </p:stCondLst>
                                        </p:cTn>
                                        <p:tgtEl>
                                          <p:spTgt spid="3229"/>
                                        </p:tgtEl>
                                        <p:attrNameLst>
                                          <p:attrName>style.visibility</p:attrName>
                                        </p:attrNameLst>
                                      </p:cBhvr>
                                      <p:to>
                                        <p:strVal val="visible"/>
                                      </p:to>
                                    </p:set>
                                    <p:animEffect transition="in" filter="fade">
                                      <p:cBhvr>
                                        <p:cTn id="48" dur="1300"/>
                                        <p:tgtEl>
                                          <p:spTgt spid="32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30"/>
                                        </p:tgtEl>
                                        <p:attrNameLst>
                                          <p:attrName>style.visibility</p:attrName>
                                        </p:attrNameLst>
                                      </p:cBhvr>
                                      <p:to>
                                        <p:strVal val="visible"/>
                                      </p:to>
                                    </p:set>
                                    <p:animEffect transition="in" filter="fade">
                                      <p:cBhvr>
                                        <p:cTn id="51" dur="1200"/>
                                        <p:tgtEl>
                                          <p:spTgt spid="323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36"/>
                                        </p:tgtEl>
                                        <p:attrNameLst>
                                          <p:attrName>style.visibility</p:attrName>
                                        </p:attrNameLst>
                                      </p:cBhvr>
                                      <p:to>
                                        <p:strVal val="visible"/>
                                      </p:to>
                                    </p:set>
                                    <p:animEffect transition="in" filter="fade">
                                      <p:cBhvr>
                                        <p:cTn id="54" dur="1400"/>
                                        <p:tgtEl>
                                          <p:spTgt spid="3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9" grpId="0" animBg="1"/>
      <p:bldP spid="3230" grpId="0" animBg="1"/>
      <p:bldP spid="3233" grpId="0" animBg="1"/>
      <p:bldP spid="3234" grpId="0" animBg="1"/>
      <p:bldP spid="3235" grpId="0" animBg="1"/>
      <p:bldP spid="3236" grpId="0"/>
      <p:bldP spid="3237" grpId="0"/>
      <p:bldP spid="318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Oval 2"/>
          <p:cNvSpPr>
            <a:spLocks noChangeArrowheads="1"/>
          </p:cNvSpPr>
          <p:nvPr/>
        </p:nvSpPr>
        <p:spPr bwMode="auto">
          <a:xfrm>
            <a:off x="1524000" y="2057400"/>
            <a:ext cx="6172200" cy="388620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26626" name="Rectangle 19"/>
          <p:cNvSpPr>
            <a:spLocks noGrp="1" noChangeArrowheads="1"/>
          </p:cNvSpPr>
          <p:nvPr>
            <p:ph type="title"/>
          </p:nvPr>
        </p:nvSpPr>
        <p:spPr/>
        <p:txBody>
          <a:bodyPr/>
          <a:lstStyle/>
          <a:p>
            <a:pPr algn="ctr"/>
            <a:r>
              <a:rPr lang="en-US" altLang="zh-CN" sz="3600" smtClean="0">
                <a:ea typeface="ＭＳ Ｐゴシック" pitchFamily="34" charset="-128"/>
              </a:rPr>
              <a:t>Reperfusion Exacerbates Injury</a:t>
            </a:r>
          </a:p>
        </p:txBody>
      </p:sp>
      <p:sp>
        <p:nvSpPr>
          <p:cNvPr id="26627" name="Oval 20"/>
          <p:cNvSpPr>
            <a:spLocks noChangeArrowheads="1"/>
          </p:cNvSpPr>
          <p:nvPr/>
        </p:nvSpPr>
        <p:spPr bwMode="auto">
          <a:xfrm>
            <a:off x="3505200" y="4724400"/>
            <a:ext cx="2590800" cy="990600"/>
          </a:xfrm>
          <a:prstGeom prst="ellipse">
            <a:avLst/>
          </a:prstGeom>
          <a:solidFill>
            <a:srgbClr val="D3BB91"/>
          </a:solidFill>
          <a:ln w="9525">
            <a:solidFill>
              <a:schemeClr val="tx1"/>
            </a:solidFill>
            <a:round/>
            <a:headEnd/>
            <a:tailEnd/>
          </a:ln>
        </p:spPr>
        <p:txBody>
          <a:bodyPr wrap="none" anchor="ctr"/>
          <a:lstStyle/>
          <a:p>
            <a:endParaRPr lang="en-US"/>
          </a:p>
        </p:txBody>
      </p:sp>
      <p:sp>
        <p:nvSpPr>
          <p:cNvPr id="26628" name="Oval 140"/>
          <p:cNvSpPr>
            <a:spLocks noChangeArrowheads="1"/>
          </p:cNvSpPr>
          <p:nvPr/>
        </p:nvSpPr>
        <p:spPr bwMode="auto">
          <a:xfrm>
            <a:off x="4191000" y="51054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29" name="Oval 141"/>
          <p:cNvSpPr>
            <a:spLocks noChangeArrowheads="1"/>
          </p:cNvSpPr>
          <p:nvPr/>
        </p:nvSpPr>
        <p:spPr bwMode="auto">
          <a:xfrm>
            <a:off x="4343400" y="51054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30" name="Oval 153"/>
          <p:cNvSpPr>
            <a:spLocks noChangeArrowheads="1"/>
          </p:cNvSpPr>
          <p:nvPr/>
        </p:nvSpPr>
        <p:spPr bwMode="auto">
          <a:xfrm>
            <a:off x="4114800" y="52578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grpSp>
        <p:nvGrpSpPr>
          <p:cNvPr id="6" name="Group 5"/>
          <p:cNvGrpSpPr>
            <a:grpSpLocks/>
          </p:cNvGrpSpPr>
          <p:nvPr/>
        </p:nvGrpSpPr>
        <p:grpSpPr bwMode="auto">
          <a:xfrm>
            <a:off x="5257800" y="4572000"/>
            <a:ext cx="838200" cy="381000"/>
            <a:chOff x="5257800" y="4572000"/>
            <a:chExt cx="838200" cy="381000"/>
          </a:xfrm>
        </p:grpSpPr>
        <p:sp>
          <p:nvSpPr>
            <p:cNvPr id="26792" name="AutoShape 159"/>
            <p:cNvSpPr>
              <a:spLocks noChangeArrowheads="1"/>
            </p:cNvSpPr>
            <p:nvPr/>
          </p:nvSpPr>
          <p:spPr bwMode="auto">
            <a:xfrm>
              <a:off x="5257800" y="4572000"/>
              <a:ext cx="685800" cy="381000"/>
            </a:xfrm>
            <a:prstGeom prst="irregularSeal2">
              <a:avLst/>
            </a:prstGeom>
            <a:solidFill>
              <a:srgbClr val="FAFA40"/>
            </a:solidFill>
            <a:ln w="9525">
              <a:solidFill>
                <a:schemeClr val="tx1"/>
              </a:solidFill>
              <a:miter lim="800000"/>
              <a:headEnd/>
              <a:tailEnd/>
            </a:ln>
          </p:spPr>
          <p:txBody>
            <a:bodyPr wrap="none" anchor="ctr"/>
            <a:lstStyle/>
            <a:p>
              <a:endParaRPr lang="en-US"/>
            </a:p>
          </p:txBody>
        </p:sp>
        <p:sp>
          <p:nvSpPr>
            <p:cNvPr id="26793" name="Text Box 160"/>
            <p:cNvSpPr txBox="1">
              <a:spLocks noChangeArrowheads="1"/>
            </p:cNvSpPr>
            <p:nvPr/>
          </p:nvSpPr>
          <p:spPr bwMode="auto">
            <a:xfrm>
              <a:off x="5334000" y="4648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400"/>
                <a:t>ATP</a:t>
              </a:r>
            </a:p>
          </p:txBody>
        </p:sp>
      </p:grpSp>
      <p:sp>
        <p:nvSpPr>
          <p:cNvPr id="5160" name="Text Box 163"/>
          <p:cNvSpPr txBox="1">
            <a:spLocks noChangeArrowheads="1"/>
          </p:cNvSpPr>
          <p:nvPr/>
        </p:nvSpPr>
        <p:spPr bwMode="auto">
          <a:xfrm>
            <a:off x="4737100" y="1639888"/>
            <a:ext cx="4048125" cy="641350"/>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ROS Burst</a:t>
            </a:r>
          </a:p>
          <a:p>
            <a:pPr>
              <a:buFontTx/>
              <a:buChar char="•"/>
            </a:pPr>
            <a:r>
              <a:rPr lang="en-US" altLang="zh-CN" sz="1800"/>
              <a:t>Waste products fuel ROS generation</a:t>
            </a:r>
          </a:p>
        </p:txBody>
      </p:sp>
      <p:sp>
        <p:nvSpPr>
          <p:cNvPr id="26633" name="Text Box 168"/>
          <p:cNvSpPr txBox="1">
            <a:spLocks noChangeArrowheads="1"/>
          </p:cNvSpPr>
          <p:nvPr/>
        </p:nvSpPr>
        <p:spPr bwMode="auto">
          <a:xfrm>
            <a:off x="76200" y="6477000"/>
            <a:ext cx="533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200"/>
              <a:t>Adapted from: Di Lisa et. al 2007, Jamieson et. al 2008</a:t>
            </a:r>
          </a:p>
        </p:txBody>
      </p:sp>
      <p:sp>
        <p:nvSpPr>
          <p:cNvPr id="26634" name="Oval 181"/>
          <p:cNvSpPr>
            <a:spLocks noChangeArrowheads="1"/>
          </p:cNvSpPr>
          <p:nvPr/>
        </p:nvSpPr>
        <p:spPr bwMode="auto">
          <a:xfrm>
            <a:off x="4876800" y="46482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26635" name="Oval 182"/>
          <p:cNvSpPr>
            <a:spLocks noChangeArrowheads="1"/>
          </p:cNvSpPr>
          <p:nvPr/>
        </p:nvSpPr>
        <p:spPr bwMode="auto">
          <a:xfrm>
            <a:off x="4953000" y="46482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26636" name="Oval 183"/>
          <p:cNvSpPr>
            <a:spLocks noChangeArrowheads="1"/>
          </p:cNvSpPr>
          <p:nvPr/>
        </p:nvSpPr>
        <p:spPr bwMode="auto">
          <a:xfrm>
            <a:off x="5029200" y="4648200"/>
            <a:ext cx="152400" cy="152400"/>
          </a:xfrm>
          <a:prstGeom prst="ellipse">
            <a:avLst/>
          </a:prstGeom>
          <a:solidFill>
            <a:schemeClr val="accent1"/>
          </a:solidFill>
          <a:ln w="9525">
            <a:solidFill>
              <a:schemeClr val="tx1"/>
            </a:solidFill>
            <a:round/>
            <a:headEnd/>
            <a:tailEnd/>
          </a:ln>
        </p:spPr>
        <p:txBody>
          <a:bodyPr/>
          <a:lstStyle/>
          <a:p>
            <a:endParaRPr lang="en-US"/>
          </a:p>
        </p:txBody>
      </p:sp>
      <p:sp>
        <p:nvSpPr>
          <p:cNvPr id="26637" name="Oval 184"/>
          <p:cNvSpPr>
            <a:spLocks noChangeArrowheads="1"/>
          </p:cNvSpPr>
          <p:nvPr/>
        </p:nvSpPr>
        <p:spPr bwMode="auto">
          <a:xfrm>
            <a:off x="5181600" y="46482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26638" name="Oval 140"/>
          <p:cNvSpPr>
            <a:spLocks noChangeArrowheads="1"/>
          </p:cNvSpPr>
          <p:nvPr/>
        </p:nvSpPr>
        <p:spPr bwMode="auto">
          <a:xfrm>
            <a:off x="41910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39" name="Oval 141"/>
          <p:cNvSpPr>
            <a:spLocks noChangeArrowheads="1"/>
          </p:cNvSpPr>
          <p:nvPr/>
        </p:nvSpPr>
        <p:spPr bwMode="auto">
          <a:xfrm>
            <a:off x="43434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0" name="Oval 143"/>
          <p:cNvSpPr>
            <a:spLocks noChangeArrowheads="1"/>
          </p:cNvSpPr>
          <p:nvPr/>
        </p:nvSpPr>
        <p:spPr bwMode="auto">
          <a:xfrm>
            <a:off x="4343400" y="51816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1" name="Oval 146"/>
          <p:cNvSpPr>
            <a:spLocks noChangeArrowheads="1"/>
          </p:cNvSpPr>
          <p:nvPr/>
        </p:nvSpPr>
        <p:spPr bwMode="auto">
          <a:xfrm>
            <a:off x="4495800" y="50292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2" name="Oval 148"/>
          <p:cNvSpPr>
            <a:spLocks noChangeArrowheads="1"/>
          </p:cNvSpPr>
          <p:nvPr/>
        </p:nvSpPr>
        <p:spPr bwMode="auto">
          <a:xfrm>
            <a:off x="44196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3" name="Oval 149"/>
          <p:cNvSpPr>
            <a:spLocks noChangeArrowheads="1"/>
          </p:cNvSpPr>
          <p:nvPr/>
        </p:nvSpPr>
        <p:spPr bwMode="auto">
          <a:xfrm>
            <a:off x="45720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4" name="Oval 140"/>
          <p:cNvSpPr>
            <a:spLocks noChangeArrowheads="1"/>
          </p:cNvSpPr>
          <p:nvPr/>
        </p:nvSpPr>
        <p:spPr bwMode="auto">
          <a:xfrm>
            <a:off x="4648200" y="48768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5" name="Oval 141"/>
          <p:cNvSpPr>
            <a:spLocks noChangeArrowheads="1"/>
          </p:cNvSpPr>
          <p:nvPr/>
        </p:nvSpPr>
        <p:spPr bwMode="auto">
          <a:xfrm>
            <a:off x="4800600" y="48768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6" name="Oval 146"/>
          <p:cNvSpPr>
            <a:spLocks noChangeArrowheads="1"/>
          </p:cNvSpPr>
          <p:nvPr/>
        </p:nvSpPr>
        <p:spPr bwMode="auto">
          <a:xfrm>
            <a:off x="49530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7" name="Oval 147"/>
          <p:cNvSpPr>
            <a:spLocks noChangeArrowheads="1"/>
          </p:cNvSpPr>
          <p:nvPr/>
        </p:nvSpPr>
        <p:spPr bwMode="auto">
          <a:xfrm>
            <a:off x="51054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8" name="Oval 148"/>
          <p:cNvSpPr>
            <a:spLocks noChangeArrowheads="1"/>
          </p:cNvSpPr>
          <p:nvPr/>
        </p:nvSpPr>
        <p:spPr bwMode="auto">
          <a:xfrm>
            <a:off x="4876800" y="48768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49" name="Oval 149"/>
          <p:cNvSpPr>
            <a:spLocks noChangeArrowheads="1"/>
          </p:cNvSpPr>
          <p:nvPr/>
        </p:nvSpPr>
        <p:spPr bwMode="auto">
          <a:xfrm>
            <a:off x="5029200" y="48768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50" name="Oval 150"/>
          <p:cNvSpPr>
            <a:spLocks noChangeArrowheads="1"/>
          </p:cNvSpPr>
          <p:nvPr/>
        </p:nvSpPr>
        <p:spPr bwMode="auto">
          <a:xfrm>
            <a:off x="5257800" y="50292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51" name="Oval 151"/>
          <p:cNvSpPr>
            <a:spLocks noChangeArrowheads="1"/>
          </p:cNvSpPr>
          <p:nvPr/>
        </p:nvSpPr>
        <p:spPr bwMode="auto">
          <a:xfrm>
            <a:off x="5410200" y="50292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52" name="Oval 152"/>
          <p:cNvSpPr>
            <a:spLocks noChangeArrowheads="1"/>
          </p:cNvSpPr>
          <p:nvPr/>
        </p:nvSpPr>
        <p:spPr bwMode="auto">
          <a:xfrm>
            <a:off x="51816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26653" name="Oval 153"/>
          <p:cNvSpPr>
            <a:spLocks noChangeArrowheads="1"/>
          </p:cNvSpPr>
          <p:nvPr/>
        </p:nvSpPr>
        <p:spPr bwMode="auto">
          <a:xfrm>
            <a:off x="5334000" y="4953000"/>
            <a:ext cx="76200" cy="76200"/>
          </a:xfrm>
          <a:prstGeom prst="ellipse">
            <a:avLst/>
          </a:prstGeom>
          <a:solidFill>
            <a:srgbClr val="FAFA40"/>
          </a:solidFill>
          <a:ln w="9525">
            <a:solidFill>
              <a:schemeClr val="tx1"/>
            </a:solidFill>
            <a:round/>
            <a:headEnd/>
            <a:tailEnd/>
          </a:ln>
        </p:spPr>
        <p:txBody>
          <a:bodyPr wrap="none" anchor="ctr"/>
          <a:lstStyle/>
          <a:p>
            <a:endParaRPr lang="en-US"/>
          </a:p>
        </p:txBody>
      </p:sp>
      <p:grpSp>
        <p:nvGrpSpPr>
          <p:cNvPr id="2" name="Group 187"/>
          <p:cNvGrpSpPr>
            <a:grpSpLocks/>
          </p:cNvGrpSpPr>
          <p:nvPr/>
        </p:nvGrpSpPr>
        <p:grpSpPr bwMode="auto">
          <a:xfrm>
            <a:off x="3162300" y="2286000"/>
            <a:ext cx="1828800" cy="1828800"/>
            <a:chOff x="1632" y="1440"/>
            <a:chExt cx="1152" cy="1152"/>
          </a:xfrm>
        </p:grpSpPr>
        <p:sp>
          <p:nvSpPr>
            <p:cNvPr id="26719" name="Oval 119"/>
            <p:cNvSpPr>
              <a:spLocks noChangeArrowheads="1"/>
            </p:cNvSpPr>
            <p:nvPr/>
          </p:nvSpPr>
          <p:spPr bwMode="auto">
            <a:xfrm>
              <a:off x="2496" y="201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0" name="Oval 120"/>
            <p:cNvSpPr>
              <a:spLocks noChangeArrowheads="1"/>
            </p:cNvSpPr>
            <p:nvPr/>
          </p:nvSpPr>
          <p:spPr bwMode="auto">
            <a:xfrm>
              <a:off x="2544" y="206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1" name="Oval 121"/>
            <p:cNvSpPr>
              <a:spLocks noChangeArrowheads="1"/>
            </p:cNvSpPr>
            <p:nvPr/>
          </p:nvSpPr>
          <p:spPr bwMode="auto">
            <a:xfrm>
              <a:off x="2592" y="196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2" name="Oval 122"/>
            <p:cNvSpPr>
              <a:spLocks noChangeArrowheads="1"/>
            </p:cNvSpPr>
            <p:nvPr/>
          </p:nvSpPr>
          <p:spPr bwMode="auto">
            <a:xfrm>
              <a:off x="2496"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3" name="Oval 123"/>
            <p:cNvSpPr>
              <a:spLocks noChangeArrowheads="1"/>
            </p:cNvSpPr>
            <p:nvPr/>
          </p:nvSpPr>
          <p:spPr bwMode="auto">
            <a:xfrm>
              <a:off x="2640" y="211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4" name="Oval 124"/>
            <p:cNvSpPr>
              <a:spLocks noChangeArrowheads="1"/>
            </p:cNvSpPr>
            <p:nvPr/>
          </p:nvSpPr>
          <p:spPr bwMode="auto">
            <a:xfrm>
              <a:off x="2688" y="201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5" name="Oval 125"/>
            <p:cNvSpPr>
              <a:spLocks noChangeArrowheads="1"/>
            </p:cNvSpPr>
            <p:nvPr/>
          </p:nvSpPr>
          <p:spPr bwMode="auto">
            <a:xfrm>
              <a:off x="2592"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6" name="Oval 126"/>
            <p:cNvSpPr>
              <a:spLocks noChangeArrowheads="1"/>
            </p:cNvSpPr>
            <p:nvPr/>
          </p:nvSpPr>
          <p:spPr bwMode="auto">
            <a:xfrm>
              <a:off x="2400" y="206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7" name="Oval 127"/>
            <p:cNvSpPr>
              <a:spLocks noChangeArrowheads="1"/>
            </p:cNvSpPr>
            <p:nvPr/>
          </p:nvSpPr>
          <p:spPr bwMode="auto">
            <a:xfrm>
              <a:off x="2352"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8" name="Oval 128"/>
            <p:cNvSpPr>
              <a:spLocks noChangeArrowheads="1"/>
            </p:cNvSpPr>
            <p:nvPr/>
          </p:nvSpPr>
          <p:spPr bwMode="auto">
            <a:xfrm>
              <a:off x="2448" y="211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29" name="Oval 129"/>
            <p:cNvSpPr>
              <a:spLocks noChangeArrowheads="1"/>
            </p:cNvSpPr>
            <p:nvPr/>
          </p:nvSpPr>
          <p:spPr bwMode="auto">
            <a:xfrm>
              <a:off x="2256"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0" name="Oval 130"/>
            <p:cNvSpPr>
              <a:spLocks noChangeArrowheads="1"/>
            </p:cNvSpPr>
            <p:nvPr/>
          </p:nvSpPr>
          <p:spPr bwMode="auto">
            <a:xfrm>
              <a:off x="2640" y="192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1" name="Text Box 131"/>
            <p:cNvSpPr txBox="1">
              <a:spLocks noChangeArrowheads="1"/>
            </p:cNvSpPr>
            <p:nvPr/>
          </p:nvSpPr>
          <p:spPr bwMode="auto">
            <a:xfrm>
              <a:off x="1632" y="1536"/>
              <a:ext cx="7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O</a:t>
              </a:r>
              <a:r>
                <a:rPr lang="en-US" altLang="zh-CN" sz="1800" baseline="-25000"/>
                <a:t>2</a:t>
              </a:r>
            </a:p>
          </p:txBody>
        </p:sp>
        <p:sp>
          <p:nvSpPr>
            <p:cNvPr id="26732" name="Oval 119"/>
            <p:cNvSpPr>
              <a:spLocks noChangeArrowheads="1"/>
            </p:cNvSpPr>
            <p:nvPr/>
          </p:nvSpPr>
          <p:spPr bwMode="auto">
            <a:xfrm>
              <a:off x="2592" y="168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3" name="Oval 120"/>
            <p:cNvSpPr>
              <a:spLocks noChangeArrowheads="1"/>
            </p:cNvSpPr>
            <p:nvPr/>
          </p:nvSpPr>
          <p:spPr bwMode="auto">
            <a:xfrm>
              <a:off x="2640" y="172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4" name="Oval 121"/>
            <p:cNvSpPr>
              <a:spLocks noChangeArrowheads="1"/>
            </p:cNvSpPr>
            <p:nvPr/>
          </p:nvSpPr>
          <p:spPr bwMode="auto">
            <a:xfrm>
              <a:off x="2688" y="163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5" name="Oval 122"/>
            <p:cNvSpPr>
              <a:spLocks noChangeArrowheads="1"/>
            </p:cNvSpPr>
            <p:nvPr/>
          </p:nvSpPr>
          <p:spPr bwMode="auto">
            <a:xfrm>
              <a:off x="2592"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6" name="Oval 123"/>
            <p:cNvSpPr>
              <a:spLocks noChangeArrowheads="1"/>
            </p:cNvSpPr>
            <p:nvPr/>
          </p:nvSpPr>
          <p:spPr bwMode="auto">
            <a:xfrm>
              <a:off x="2736" y="177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7" name="Oval 124"/>
            <p:cNvSpPr>
              <a:spLocks noChangeArrowheads="1"/>
            </p:cNvSpPr>
            <p:nvPr/>
          </p:nvSpPr>
          <p:spPr bwMode="auto">
            <a:xfrm>
              <a:off x="1920" y="220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8" name="Oval 125"/>
            <p:cNvSpPr>
              <a:spLocks noChangeArrowheads="1"/>
            </p:cNvSpPr>
            <p:nvPr/>
          </p:nvSpPr>
          <p:spPr bwMode="auto">
            <a:xfrm>
              <a:off x="2688"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39" name="Oval 126"/>
            <p:cNvSpPr>
              <a:spLocks noChangeArrowheads="1"/>
            </p:cNvSpPr>
            <p:nvPr/>
          </p:nvSpPr>
          <p:spPr bwMode="auto">
            <a:xfrm>
              <a:off x="2496" y="172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0" name="Oval 127"/>
            <p:cNvSpPr>
              <a:spLocks noChangeArrowheads="1"/>
            </p:cNvSpPr>
            <p:nvPr/>
          </p:nvSpPr>
          <p:spPr bwMode="auto">
            <a:xfrm>
              <a:off x="2448"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1" name="Oval 128"/>
            <p:cNvSpPr>
              <a:spLocks noChangeArrowheads="1"/>
            </p:cNvSpPr>
            <p:nvPr/>
          </p:nvSpPr>
          <p:spPr bwMode="auto">
            <a:xfrm>
              <a:off x="2544" y="177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2" name="Oval 129"/>
            <p:cNvSpPr>
              <a:spLocks noChangeArrowheads="1"/>
            </p:cNvSpPr>
            <p:nvPr/>
          </p:nvSpPr>
          <p:spPr bwMode="auto">
            <a:xfrm>
              <a:off x="2640" y="187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3" name="Oval 130"/>
            <p:cNvSpPr>
              <a:spLocks noChangeArrowheads="1"/>
            </p:cNvSpPr>
            <p:nvPr/>
          </p:nvSpPr>
          <p:spPr bwMode="auto">
            <a:xfrm>
              <a:off x="2736" y="158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4" name="Oval 119"/>
            <p:cNvSpPr>
              <a:spLocks noChangeArrowheads="1"/>
            </p:cNvSpPr>
            <p:nvPr/>
          </p:nvSpPr>
          <p:spPr bwMode="auto">
            <a:xfrm>
              <a:off x="1728" y="187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5" name="Oval 120"/>
            <p:cNvSpPr>
              <a:spLocks noChangeArrowheads="1"/>
            </p:cNvSpPr>
            <p:nvPr/>
          </p:nvSpPr>
          <p:spPr bwMode="auto">
            <a:xfrm>
              <a:off x="1776" y="192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6" name="Oval 121"/>
            <p:cNvSpPr>
              <a:spLocks noChangeArrowheads="1"/>
            </p:cNvSpPr>
            <p:nvPr/>
          </p:nvSpPr>
          <p:spPr bwMode="auto">
            <a:xfrm>
              <a:off x="1824"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7" name="Oval 122"/>
            <p:cNvSpPr>
              <a:spLocks noChangeArrowheads="1"/>
            </p:cNvSpPr>
            <p:nvPr/>
          </p:nvSpPr>
          <p:spPr bwMode="auto">
            <a:xfrm>
              <a:off x="2592" y="148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8" name="Oval 123"/>
            <p:cNvSpPr>
              <a:spLocks noChangeArrowheads="1"/>
            </p:cNvSpPr>
            <p:nvPr/>
          </p:nvSpPr>
          <p:spPr bwMode="auto">
            <a:xfrm>
              <a:off x="2736" y="144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49" name="Oval 124"/>
            <p:cNvSpPr>
              <a:spLocks noChangeArrowheads="1"/>
            </p:cNvSpPr>
            <p:nvPr/>
          </p:nvSpPr>
          <p:spPr bwMode="auto">
            <a:xfrm>
              <a:off x="1920" y="187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0" name="Oval 125"/>
            <p:cNvSpPr>
              <a:spLocks noChangeArrowheads="1"/>
            </p:cNvSpPr>
            <p:nvPr/>
          </p:nvSpPr>
          <p:spPr bwMode="auto">
            <a:xfrm>
              <a:off x="2688" y="148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1" name="Oval 126"/>
            <p:cNvSpPr>
              <a:spLocks noChangeArrowheads="1"/>
            </p:cNvSpPr>
            <p:nvPr/>
          </p:nvSpPr>
          <p:spPr bwMode="auto">
            <a:xfrm>
              <a:off x="1632" y="192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2" name="Oval 127"/>
            <p:cNvSpPr>
              <a:spLocks noChangeArrowheads="1"/>
            </p:cNvSpPr>
            <p:nvPr/>
          </p:nvSpPr>
          <p:spPr bwMode="auto">
            <a:xfrm>
              <a:off x="2448" y="148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3" name="Oval 128"/>
            <p:cNvSpPr>
              <a:spLocks noChangeArrowheads="1"/>
            </p:cNvSpPr>
            <p:nvPr/>
          </p:nvSpPr>
          <p:spPr bwMode="auto">
            <a:xfrm>
              <a:off x="2544" y="144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4" name="Oval 129"/>
            <p:cNvSpPr>
              <a:spLocks noChangeArrowheads="1"/>
            </p:cNvSpPr>
            <p:nvPr/>
          </p:nvSpPr>
          <p:spPr bwMode="auto">
            <a:xfrm>
              <a:off x="2640" y="153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5" name="Oval 130"/>
            <p:cNvSpPr>
              <a:spLocks noChangeArrowheads="1"/>
            </p:cNvSpPr>
            <p:nvPr/>
          </p:nvSpPr>
          <p:spPr bwMode="auto">
            <a:xfrm>
              <a:off x="1872" y="177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6" name="Oval 119"/>
            <p:cNvSpPr>
              <a:spLocks noChangeArrowheads="1"/>
            </p:cNvSpPr>
            <p:nvPr/>
          </p:nvSpPr>
          <p:spPr bwMode="auto">
            <a:xfrm>
              <a:off x="2064" y="235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7" name="Oval 120"/>
            <p:cNvSpPr>
              <a:spLocks noChangeArrowheads="1"/>
            </p:cNvSpPr>
            <p:nvPr/>
          </p:nvSpPr>
          <p:spPr bwMode="auto">
            <a:xfrm>
              <a:off x="2112" y="240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8" name="Oval 121"/>
            <p:cNvSpPr>
              <a:spLocks noChangeArrowheads="1"/>
            </p:cNvSpPr>
            <p:nvPr/>
          </p:nvSpPr>
          <p:spPr bwMode="auto">
            <a:xfrm>
              <a:off x="2160" y="230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59" name="Oval 122"/>
            <p:cNvSpPr>
              <a:spLocks noChangeArrowheads="1"/>
            </p:cNvSpPr>
            <p:nvPr/>
          </p:nvSpPr>
          <p:spPr bwMode="auto">
            <a:xfrm>
              <a:off x="2064" y="249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0" name="Oval 123"/>
            <p:cNvSpPr>
              <a:spLocks noChangeArrowheads="1"/>
            </p:cNvSpPr>
            <p:nvPr/>
          </p:nvSpPr>
          <p:spPr bwMode="auto">
            <a:xfrm>
              <a:off x="2208" y="244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1" name="Oval 124"/>
            <p:cNvSpPr>
              <a:spLocks noChangeArrowheads="1"/>
            </p:cNvSpPr>
            <p:nvPr/>
          </p:nvSpPr>
          <p:spPr bwMode="auto">
            <a:xfrm>
              <a:off x="2256" y="235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2" name="Oval 125"/>
            <p:cNvSpPr>
              <a:spLocks noChangeArrowheads="1"/>
            </p:cNvSpPr>
            <p:nvPr/>
          </p:nvSpPr>
          <p:spPr bwMode="auto">
            <a:xfrm>
              <a:off x="2160" y="249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3" name="Oval 126"/>
            <p:cNvSpPr>
              <a:spLocks noChangeArrowheads="1"/>
            </p:cNvSpPr>
            <p:nvPr/>
          </p:nvSpPr>
          <p:spPr bwMode="auto">
            <a:xfrm>
              <a:off x="1968" y="240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4" name="Oval 127"/>
            <p:cNvSpPr>
              <a:spLocks noChangeArrowheads="1"/>
            </p:cNvSpPr>
            <p:nvPr/>
          </p:nvSpPr>
          <p:spPr bwMode="auto">
            <a:xfrm>
              <a:off x="1920" y="249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5" name="Oval 128"/>
            <p:cNvSpPr>
              <a:spLocks noChangeArrowheads="1"/>
            </p:cNvSpPr>
            <p:nvPr/>
          </p:nvSpPr>
          <p:spPr bwMode="auto">
            <a:xfrm>
              <a:off x="2016" y="244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6" name="Oval 129"/>
            <p:cNvSpPr>
              <a:spLocks noChangeArrowheads="1"/>
            </p:cNvSpPr>
            <p:nvPr/>
          </p:nvSpPr>
          <p:spPr bwMode="auto">
            <a:xfrm>
              <a:off x="2112" y="254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7" name="Oval 130"/>
            <p:cNvSpPr>
              <a:spLocks noChangeArrowheads="1"/>
            </p:cNvSpPr>
            <p:nvPr/>
          </p:nvSpPr>
          <p:spPr bwMode="auto">
            <a:xfrm>
              <a:off x="2208" y="225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8" name="Oval 119"/>
            <p:cNvSpPr>
              <a:spLocks noChangeArrowheads="1"/>
            </p:cNvSpPr>
            <p:nvPr/>
          </p:nvSpPr>
          <p:spPr bwMode="auto">
            <a:xfrm>
              <a:off x="2160" y="201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69" name="Oval 120"/>
            <p:cNvSpPr>
              <a:spLocks noChangeArrowheads="1"/>
            </p:cNvSpPr>
            <p:nvPr/>
          </p:nvSpPr>
          <p:spPr bwMode="auto">
            <a:xfrm>
              <a:off x="2208" y="206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0" name="Oval 121"/>
            <p:cNvSpPr>
              <a:spLocks noChangeArrowheads="1"/>
            </p:cNvSpPr>
            <p:nvPr/>
          </p:nvSpPr>
          <p:spPr bwMode="auto">
            <a:xfrm>
              <a:off x="2256" y="196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1" name="Oval 122"/>
            <p:cNvSpPr>
              <a:spLocks noChangeArrowheads="1"/>
            </p:cNvSpPr>
            <p:nvPr/>
          </p:nvSpPr>
          <p:spPr bwMode="auto">
            <a:xfrm>
              <a:off x="2160"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2" name="Oval 123"/>
            <p:cNvSpPr>
              <a:spLocks noChangeArrowheads="1"/>
            </p:cNvSpPr>
            <p:nvPr/>
          </p:nvSpPr>
          <p:spPr bwMode="auto">
            <a:xfrm>
              <a:off x="2304" y="211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3" name="Oval 124"/>
            <p:cNvSpPr>
              <a:spLocks noChangeArrowheads="1"/>
            </p:cNvSpPr>
            <p:nvPr/>
          </p:nvSpPr>
          <p:spPr bwMode="auto">
            <a:xfrm>
              <a:off x="2352" y="201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4" name="Oval 125"/>
            <p:cNvSpPr>
              <a:spLocks noChangeArrowheads="1"/>
            </p:cNvSpPr>
            <p:nvPr/>
          </p:nvSpPr>
          <p:spPr bwMode="auto">
            <a:xfrm>
              <a:off x="2256"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5" name="Oval 126"/>
            <p:cNvSpPr>
              <a:spLocks noChangeArrowheads="1"/>
            </p:cNvSpPr>
            <p:nvPr/>
          </p:nvSpPr>
          <p:spPr bwMode="auto">
            <a:xfrm>
              <a:off x="2064" y="206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6" name="Oval 127"/>
            <p:cNvSpPr>
              <a:spLocks noChangeArrowheads="1"/>
            </p:cNvSpPr>
            <p:nvPr/>
          </p:nvSpPr>
          <p:spPr bwMode="auto">
            <a:xfrm>
              <a:off x="2016" y="216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7" name="Oval 128"/>
            <p:cNvSpPr>
              <a:spLocks noChangeArrowheads="1"/>
            </p:cNvSpPr>
            <p:nvPr/>
          </p:nvSpPr>
          <p:spPr bwMode="auto">
            <a:xfrm>
              <a:off x="2112" y="211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8" name="Oval 129"/>
            <p:cNvSpPr>
              <a:spLocks noChangeArrowheads="1"/>
            </p:cNvSpPr>
            <p:nvPr/>
          </p:nvSpPr>
          <p:spPr bwMode="auto">
            <a:xfrm>
              <a:off x="2208" y="220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79" name="Oval 130"/>
            <p:cNvSpPr>
              <a:spLocks noChangeArrowheads="1"/>
            </p:cNvSpPr>
            <p:nvPr/>
          </p:nvSpPr>
          <p:spPr bwMode="auto">
            <a:xfrm>
              <a:off x="2304" y="192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0" name="Oval 119"/>
            <p:cNvSpPr>
              <a:spLocks noChangeArrowheads="1"/>
            </p:cNvSpPr>
            <p:nvPr/>
          </p:nvSpPr>
          <p:spPr bwMode="auto">
            <a:xfrm>
              <a:off x="2160" y="168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1" name="Oval 120"/>
            <p:cNvSpPr>
              <a:spLocks noChangeArrowheads="1"/>
            </p:cNvSpPr>
            <p:nvPr/>
          </p:nvSpPr>
          <p:spPr bwMode="auto">
            <a:xfrm>
              <a:off x="2208" y="172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2" name="Oval 121"/>
            <p:cNvSpPr>
              <a:spLocks noChangeArrowheads="1"/>
            </p:cNvSpPr>
            <p:nvPr/>
          </p:nvSpPr>
          <p:spPr bwMode="auto">
            <a:xfrm>
              <a:off x="2256" y="163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3" name="Oval 122"/>
            <p:cNvSpPr>
              <a:spLocks noChangeArrowheads="1"/>
            </p:cNvSpPr>
            <p:nvPr/>
          </p:nvSpPr>
          <p:spPr bwMode="auto">
            <a:xfrm>
              <a:off x="2160"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4" name="Oval 123"/>
            <p:cNvSpPr>
              <a:spLocks noChangeArrowheads="1"/>
            </p:cNvSpPr>
            <p:nvPr/>
          </p:nvSpPr>
          <p:spPr bwMode="auto">
            <a:xfrm>
              <a:off x="2304" y="177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5" name="Oval 124"/>
            <p:cNvSpPr>
              <a:spLocks noChangeArrowheads="1"/>
            </p:cNvSpPr>
            <p:nvPr/>
          </p:nvSpPr>
          <p:spPr bwMode="auto">
            <a:xfrm>
              <a:off x="2352" y="1680"/>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6" name="Oval 125"/>
            <p:cNvSpPr>
              <a:spLocks noChangeArrowheads="1"/>
            </p:cNvSpPr>
            <p:nvPr/>
          </p:nvSpPr>
          <p:spPr bwMode="auto">
            <a:xfrm>
              <a:off x="2256"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7" name="Oval 126"/>
            <p:cNvSpPr>
              <a:spLocks noChangeArrowheads="1"/>
            </p:cNvSpPr>
            <p:nvPr/>
          </p:nvSpPr>
          <p:spPr bwMode="auto">
            <a:xfrm>
              <a:off x="2064" y="172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8" name="Oval 127"/>
            <p:cNvSpPr>
              <a:spLocks noChangeArrowheads="1"/>
            </p:cNvSpPr>
            <p:nvPr/>
          </p:nvSpPr>
          <p:spPr bwMode="auto">
            <a:xfrm>
              <a:off x="2016" y="1824"/>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89" name="Oval 128"/>
            <p:cNvSpPr>
              <a:spLocks noChangeArrowheads="1"/>
            </p:cNvSpPr>
            <p:nvPr/>
          </p:nvSpPr>
          <p:spPr bwMode="auto">
            <a:xfrm>
              <a:off x="2112" y="177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90" name="Oval 129"/>
            <p:cNvSpPr>
              <a:spLocks noChangeArrowheads="1"/>
            </p:cNvSpPr>
            <p:nvPr/>
          </p:nvSpPr>
          <p:spPr bwMode="auto">
            <a:xfrm>
              <a:off x="2208" y="1872"/>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26791" name="Oval 130"/>
            <p:cNvSpPr>
              <a:spLocks noChangeArrowheads="1"/>
            </p:cNvSpPr>
            <p:nvPr/>
          </p:nvSpPr>
          <p:spPr bwMode="auto">
            <a:xfrm>
              <a:off x="2304" y="1584"/>
              <a:ext cx="48" cy="48"/>
            </a:xfrm>
            <a:prstGeom prst="ellipse">
              <a:avLst/>
            </a:prstGeom>
            <a:solidFill>
              <a:schemeClr val="bg1"/>
            </a:solidFill>
            <a:ln w="9525">
              <a:solidFill>
                <a:schemeClr val="tx1"/>
              </a:solidFill>
              <a:round/>
              <a:headEnd/>
              <a:tailEnd/>
            </a:ln>
          </p:spPr>
          <p:txBody>
            <a:bodyPr wrap="none" anchor="ctr"/>
            <a:lstStyle/>
            <a:p>
              <a:endParaRPr lang="en-US"/>
            </a:p>
          </p:txBody>
        </p:sp>
      </p:grpSp>
      <p:sp>
        <p:nvSpPr>
          <p:cNvPr id="3" name="Text Box 35"/>
          <p:cNvSpPr txBox="1">
            <a:spLocks noChangeArrowheads="1"/>
          </p:cNvSpPr>
          <p:nvPr/>
        </p:nvSpPr>
        <p:spPr bwMode="auto">
          <a:xfrm>
            <a:off x="4483100" y="5146675"/>
            <a:ext cx="1219200" cy="304800"/>
          </a:xfrm>
          <a:prstGeom prst="rect">
            <a:avLst/>
          </a:prstGeom>
          <a:noFill/>
          <a:ln w="9525">
            <a:noFill/>
            <a:miter lim="800000"/>
            <a:headEnd/>
            <a:tailEnd/>
          </a:ln>
        </p:spPr>
        <p:txBody>
          <a:bodyPr>
            <a:spAutoFit/>
          </a:bodyPr>
          <a:lstStyle/>
          <a:p>
            <a:pPr>
              <a:spcBef>
                <a:spcPct val="50000"/>
              </a:spcBef>
              <a:defRPr/>
            </a:pPr>
            <a:r>
              <a:rPr lang="en-US" altLang="zh-CN" sz="1400" dirty="0">
                <a:latin typeface="Arial" charset="0"/>
                <a:ea typeface="宋体" pitchFamily="2" charset="-122"/>
              </a:rPr>
              <a:t>Mitochondria</a:t>
            </a:r>
          </a:p>
        </p:txBody>
      </p:sp>
      <p:sp>
        <p:nvSpPr>
          <p:cNvPr id="106604" name="AutoShape 144"/>
          <p:cNvSpPr>
            <a:spLocks noChangeArrowheads="1"/>
          </p:cNvSpPr>
          <p:nvPr/>
        </p:nvSpPr>
        <p:spPr bwMode="auto">
          <a:xfrm>
            <a:off x="5181600" y="4648200"/>
            <a:ext cx="228600" cy="2286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5530B"/>
          </a:solidFill>
          <a:ln w="9525">
            <a:solidFill>
              <a:schemeClr val="tx1"/>
            </a:solidFill>
            <a:miter lim="800000"/>
            <a:headEnd/>
            <a:tailEnd/>
          </a:ln>
        </p:spPr>
        <p:txBody>
          <a:bodyPr wrap="none" anchor="ctr"/>
          <a:lstStyle/>
          <a:p>
            <a:endParaRPr lang="en-US"/>
          </a:p>
        </p:txBody>
      </p:sp>
      <p:sp>
        <p:nvSpPr>
          <p:cNvPr id="314" name="Oval 313"/>
          <p:cNvSpPr/>
          <p:nvPr/>
        </p:nvSpPr>
        <p:spPr bwMode="auto">
          <a:xfrm>
            <a:off x="3657600" y="5105400"/>
            <a:ext cx="457200" cy="2286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Arial" charset="0"/>
              <a:ea typeface="ＭＳ Ｐゴシック" charset="-128"/>
              <a:cs typeface="Arial" charset="0"/>
            </a:endParaRPr>
          </a:p>
        </p:txBody>
      </p:sp>
      <p:sp>
        <p:nvSpPr>
          <p:cNvPr id="315" name="Oval 314"/>
          <p:cNvSpPr/>
          <p:nvPr/>
        </p:nvSpPr>
        <p:spPr bwMode="auto">
          <a:xfrm>
            <a:off x="3810000" y="4495800"/>
            <a:ext cx="381000" cy="152400"/>
          </a:xfrm>
          <a:prstGeom prst="ellipse">
            <a:avLst/>
          </a:prstGeom>
          <a:solidFill>
            <a:schemeClr val="tx1">
              <a:lumMod val="85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Arial" charset="0"/>
              <a:ea typeface="ＭＳ Ｐゴシック" charset="-128"/>
              <a:cs typeface="Arial" charset="0"/>
            </a:endParaRPr>
          </a:p>
        </p:txBody>
      </p:sp>
      <p:cxnSp>
        <p:nvCxnSpPr>
          <p:cNvPr id="5287" name="Straight Arrow Connector 316"/>
          <p:cNvCxnSpPr>
            <a:cxnSpLocks noChangeShapeType="1"/>
          </p:cNvCxnSpPr>
          <p:nvPr/>
        </p:nvCxnSpPr>
        <p:spPr bwMode="auto">
          <a:xfrm rot="5400000" flipH="1" flipV="1">
            <a:off x="3886201" y="4800600"/>
            <a:ext cx="304800" cy="317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5302" name="Text Box 163"/>
          <p:cNvSpPr txBox="1">
            <a:spLocks noChangeArrowheads="1"/>
          </p:cNvSpPr>
          <p:nvPr/>
        </p:nvSpPr>
        <p:spPr bwMode="auto">
          <a:xfrm>
            <a:off x="5178425" y="5529263"/>
            <a:ext cx="4124325" cy="915987"/>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Mitochondrial Permeability Transition Pore Opens</a:t>
            </a:r>
          </a:p>
          <a:p>
            <a:pPr>
              <a:buFontTx/>
              <a:buChar char="•"/>
            </a:pPr>
            <a:r>
              <a:rPr lang="en-US" altLang="zh-CN" sz="1800"/>
              <a:t> Protons leak out, no ATP generation</a:t>
            </a:r>
          </a:p>
        </p:txBody>
      </p:sp>
      <p:grpSp>
        <p:nvGrpSpPr>
          <p:cNvPr id="4" name="Group 189"/>
          <p:cNvGrpSpPr>
            <a:grpSpLocks/>
          </p:cNvGrpSpPr>
          <p:nvPr/>
        </p:nvGrpSpPr>
        <p:grpSpPr bwMode="auto">
          <a:xfrm>
            <a:off x="2514600" y="4876800"/>
            <a:ext cx="1209675" cy="1052513"/>
            <a:chOff x="1584" y="3072"/>
            <a:chExt cx="762" cy="663"/>
          </a:xfrm>
        </p:grpSpPr>
        <p:sp>
          <p:nvSpPr>
            <p:cNvPr id="26704" name="Oval 130"/>
            <p:cNvSpPr>
              <a:spLocks noChangeArrowheads="1"/>
            </p:cNvSpPr>
            <p:nvPr/>
          </p:nvSpPr>
          <p:spPr bwMode="auto">
            <a:xfrm>
              <a:off x="2064" y="3408"/>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05" name="Oval 119"/>
            <p:cNvSpPr>
              <a:spLocks noChangeArrowheads="1"/>
            </p:cNvSpPr>
            <p:nvPr/>
          </p:nvSpPr>
          <p:spPr bwMode="auto">
            <a:xfrm>
              <a:off x="1920" y="3168"/>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06" name="Oval 120"/>
            <p:cNvSpPr>
              <a:spLocks noChangeArrowheads="1"/>
            </p:cNvSpPr>
            <p:nvPr/>
          </p:nvSpPr>
          <p:spPr bwMode="auto">
            <a:xfrm>
              <a:off x="1968" y="3216"/>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07" name="Oval 121"/>
            <p:cNvSpPr>
              <a:spLocks noChangeArrowheads="1"/>
            </p:cNvSpPr>
            <p:nvPr/>
          </p:nvSpPr>
          <p:spPr bwMode="auto">
            <a:xfrm>
              <a:off x="2016" y="3120"/>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08" name="Oval 122"/>
            <p:cNvSpPr>
              <a:spLocks noChangeArrowheads="1"/>
            </p:cNvSpPr>
            <p:nvPr/>
          </p:nvSpPr>
          <p:spPr bwMode="auto">
            <a:xfrm>
              <a:off x="1920" y="3312"/>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09" name="Oval 123"/>
            <p:cNvSpPr>
              <a:spLocks noChangeArrowheads="1"/>
            </p:cNvSpPr>
            <p:nvPr/>
          </p:nvSpPr>
          <p:spPr bwMode="auto">
            <a:xfrm>
              <a:off x="2064" y="3264"/>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0" name="Oval 124"/>
            <p:cNvSpPr>
              <a:spLocks noChangeArrowheads="1"/>
            </p:cNvSpPr>
            <p:nvPr/>
          </p:nvSpPr>
          <p:spPr bwMode="auto">
            <a:xfrm>
              <a:off x="2112" y="3168"/>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1" name="Oval 125"/>
            <p:cNvSpPr>
              <a:spLocks noChangeArrowheads="1"/>
            </p:cNvSpPr>
            <p:nvPr/>
          </p:nvSpPr>
          <p:spPr bwMode="auto">
            <a:xfrm>
              <a:off x="2016" y="3312"/>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2" name="Oval 126"/>
            <p:cNvSpPr>
              <a:spLocks noChangeArrowheads="1"/>
            </p:cNvSpPr>
            <p:nvPr/>
          </p:nvSpPr>
          <p:spPr bwMode="auto">
            <a:xfrm>
              <a:off x="1824" y="3216"/>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3" name="Oval 127"/>
            <p:cNvSpPr>
              <a:spLocks noChangeArrowheads="1"/>
            </p:cNvSpPr>
            <p:nvPr/>
          </p:nvSpPr>
          <p:spPr bwMode="auto">
            <a:xfrm>
              <a:off x="1776" y="3312"/>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4" name="Oval 128"/>
            <p:cNvSpPr>
              <a:spLocks noChangeArrowheads="1"/>
            </p:cNvSpPr>
            <p:nvPr/>
          </p:nvSpPr>
          <p:spPr bwMode="auto">
            <a:xfrm>
              <a:off x="1872" y="3264"/>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5" name="Oval 129"/>
            <p:cNvSpPr>
              <a:spLocks noChangeArrowheads="1"/>
            </p:cNvSpPr>
            <p:nvPr/>
          </p:nvSpPr>
          <p:spPr bwMode="auto">
            <a:xfrm>
              <a:off x="1968" y="3360"/>
              <a:ext cx="48" cy="48"/>
            </a:xfrm>
            <a:prstGeom prst="ellipse">
              <a:avLst/>
            </a:prstGeom>
            <a:solidFill>
              <a:srgbClr val="66FF33"/>
            </a:solidFill>
            <a:ln w="9525">
              <a:solidFill>
                <a:schemeClr val="tx1"/>
              </a:solidFill>
              <a:round/>
              <a:headEnd/>
              <a:tailEnd/>
            </a:ln>
          </p:spPr>
          <p:txBody>
            <a:bodyPr wrap="none" anchor="ctr"/>
            <a:lstStyle/>
            <a:p>
              <a:endParaRPr lang="en-US"/>
            </a:p>
          </p:txBody>
        </p:sp>
        <p:sp>
          <p:nvSpPr>
            <p:cNvPr id="26716" name="Oval 130"/>
            <p:cNvSpPr>
              <a:spLocks noChangeArrowheads="1"/>
            </p:cNvSpPr>
            <p:nvPr/>
          </p:nvSpPr>
          <p:spPr bwMode="auto">
            <a:xfrm>
              <a:off x="2064" y="3072"/>
              <a:ext cx="48" cy="48"/>
            </a:xfrm>
            <a:prstGeom prst="ellipse">
              <a:avLst/>
            </a:prstGeom>
            <a:solidFill>
              <a:srgbClr val="66FF33"/>
            </a:solidFill>
            <a:ln w="9525">
              <a:solidFill>
                <a:schemeClr val="tx1"/>
              </a:solidFill>
              <a:round/>
              <a:headEnd/>
              <a:tailEnd/>
            </a:ln>
          </p:spPr>
          <p:txBody>
            <a:bodyPr wrap="none" anchor="ctr"/>
            <a:lstStyle/>
            <a:p>
              <a:endParaRPr lang="en-US"/>
            </a:p>
          </p:txBody>
        </p:sp>
        <p:cxnSp>
          <p:nvCxnSpPr>
            <p:cNvPr id="26717" name="Straight Arrow Connector 332"/>
            <p:cNvCxnSpPr>
              <a:cxnSpLocks noChangeShapeType="1"/>
              <a:endCxn id="26709" idx="0"/>
            </p:cNvCxnSpPr>
            <p:nvPr/>
          </p:nvCxnSpPr>
          <p:spPr bwMode="auto">
            <a:xfrm rot="10800000">
              <a:off x="2088" y="3264"/>
              <a:ext cx="258" cy="2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6718" name="Text Box 131"/>
            <p:cNvSpPr txBox="1">
              <a:spLocks noChangeArrowheads="1"/>
            </p:cNvSpPr>
            <p:nvPr/>
          </p:nvSpPr>
          <p:spPr bwMode="auto">
            <a:xfrm>
              <a:off x="1584" y="3504"/>
              <a:ext cx="7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protons</a:t>
              </a:r>
            </a:p>
          </p:txBody>
        </p:sp>
      </p:grpSp>
      <p:sp>
        <p:nvSpPr>
          <p:cNvPr id="5305" name="Text Box 163"/>
          <p:cNvSpPr txBox="1">
            <a:spLocks noChangeArrowheads="1"/>
          </p:cNvSpPr>
          <p:nvPr/>
        </p:nvSpPr>
        <p:spPr bwMode="auto">
          <a:xfrm>
            <a:off x="149225" y="3586163"/>
            <a:ext cx="2065338" cy="366712"/>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1800" b="1"/>
              <a:t>Release of cyto c</a:t>
            </a:r>
          </a:p>
        </p:txBody>
      </p:sp>
      <p:grpSp>
        <p:nvGrpSpPr>
          <p:cNvPr id="5" name="Group 23"/>
          <p:cNvGrpSpPr>
            <a:grpSpLocks/>
          </p:cNvGrpSpPr>
          <p:nvPr/>
        </p:nvGrpSpPr>
        <p:grpSpPr bwMode="auto">
          <a:xfrm>
            <a:off x="4241800" y="2822575"/>
            <a:ext cx="3128963" cy="1639888"/>
            <a:chOff x="4457700" y="3009900"/>
            <a:chExt cx="3128963" cy="1640481"/>
          </a:xfrm>
        </p:grpSpPr>
        <p:grpSp>
          <p:nvGrpSpPr>
            <p:cNvPr id="26665" name="Group 6"/>
            <p:cNvGrpSpPr>
              <a:grpSpLocks/>
            </p:cNvGrpSpPr>
            <p:nvPr/>
          </p:nvGrpSpPr>
          <p:grpSpPr bwMode="auto">
            <a:xfrm>
              <a:off x="5219700" y="3009900"/>
              <a:ext cx="2366963" cy="1600200"/>
              <a:chOff x="4800600" y="3048000"/>
              <a:chExt cx="2366963" cy="1600200"/>
            </a:xfrm>
          </p:grpSpPr>
          <p:sp>
            <p:nvSpPr>
              <p:cNvPr id="260" name="AutoShape 113"/>
              <p:cNvSpPr>
                <a:spLocks noChangeArrowheads="1"/>
              </p:cNvSpPr>
              <p:nvPr/>
            </p:nvSpPr>
            <p:spPr bwMode="auto">
              <a:xfrm>
                <a:off x="6319838" y="3048000"/>
                <a:ext cx="152400" cy="152455"/>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6" name="AutoShape 113"/>
              <p:cNvSpPr>
                <a:spLocks noChangeArrowheads="1"/>
              </p:cNvSpPr>
              <p:nvPr/>
            </p:nvSpPr>
            <p:spPr bwMode="auto">
              <a:xfrm>
                <a:off x="6777038" y="3048000"/>
                <a:ext cx="152400" cy="152455"/>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grpSp>
            <p:nvGrpSpPr>
              <p:cNvPr id="26670" name="Group 188"/>
              <p:cNvGrpSpPr>
                <a:grpSpLocks/>
              </p:cNvGrpSpPr>
              <p:nvPr/>
            </p:nvGrpSpPr>
            <p:grpSpPr bwMode="auto">
              <a:xfrm>
                <a:off x="4800600" y="3128963"/>
                <a:ext cx="2366963" cy="1519237"/>
                <a:chOff x="3024" y="1971"/>
                <a:chExt cx="1491" cy="957"/>
              </a:xfrm>
            </p:grpSpPr>
            <p:sp>
              <p:nvSpPr>
                <p:cNvPr id="22640" name="AutoShape 112"/>
                <p:cNvSpPr>
                  <a:spLocks noChangeArrowheads="1"/>
                </p:cNvSpPr>
                <p:nvPr/>
              </p:nvSpPr>
              <p:spPr bwMode="auto">
                <a:xfrm>
                  <a:off x="3024" y="240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1" name="AutoShape 113"/>
                <p:cNvSpPr>
                  <a:spLocks noChangeArrowheads="1"/>
                </p:cNvSpPr>
                <p:nvPr/>
              </p:nvSpPr>
              <p:spPr bwMode="auto">
                <a:xfrm>
                  <a:off x="3120" y="2304"/>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2" name="AutoShape 114"/>
                <p:cNvSpPr>
                  <a:spLocks noChangeArrowheads="1"/>
                </p:cNvSpPr>
                <p:nvPr/>
              </p:nvSpPr>
              <p:spPr bwMode="auto">
                <a:xfrm>
                  <a:off x="3120" y="240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3" name="AutoShape 115"/>
                <p:cNvSpPr>
                  <a:spLocks noChangeArrowheads="1"/>
                </p:cNvSpPr>
                <p:nvPr/>
              </p:nvSpPr>
              <p:spPr bwMode="auto">
                <a:xfrm>
                  <a:off x="3216" y="2352"/>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4" name="AutoShape 116"/>
                <p:cNvSpPr>
                  <a:spLocks noChangeArrowheads="1"/>
                </p:cNvSpPr>
                <p:nvPr/>
              </p:nvSpPr>
              <p:spPr bwMode="auto">
                <a:xfrm>
                  <a:off x="3216" y="2208"/>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45" name="AutoShape 117"/>
                <p:cNvSpPr>
                  <a:spLocks noChangeArrowheads="1"/>
                </p:cNvSpPr>
                <p:nvPr/>
              </p:nvSpPr>
              <p:spPr bwMode="auto">
                <a:xfrm>
                  <a:off x="3360" y="2112"/>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677" name="Text Box 118"/>
                <p:cNvSpPr txBox="1">
                  <a:spLocks noChangeArrowheads="1"/>
                </p:cNvSpPr>
                <p:nvPr/>
              </p:nvSpPr>
              <p:spPr bwMode="auto">
                <a:xfrm>
                  <a:off x="3264" y="2208"/>
                  <a:ext cx="57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600"/>
                    <a:t>ROS</a:t>
                  </a:r>
                </a:p>
              </p:txBody>
            </p:sp>
            <p:sp>
              <p:nvSpPr>
                <p:cNvPr id="22660" name="AutoShape 132"/>
                <p:cNvSpPr>
                  <a:spLocks noChangeArrowheads="1"/>
                </p:cNvSpPr>
                <p:nvPr/>
              </p:nvSpPr>
              <p:spPr bwMode="auto">
                <a:xfrm>
                  <a:off x="3264" y="2064"/>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2661" name="AutoShape 133"/>
                <p:cNvSpPr>
                  <a:spLocks noChangeArrowheads="1"/>
                </p:cNvSpPr>
                <p:nvPr/>
              </p:nvSpPr>
              <p:spPr bwMode="auto">
                <a:xfrm>
                  <a:off x="3312" y="240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93" name="AutoShape 113"/>
                <p:cNvSpPr>
                  <a:spLocks noChangeArrowheads="1"/>
                </p:cNvSpPr>
                <p:nvPr/>
              </p:nvSpPr>
              <p:spPr bwMode="auto">
                <a:xfrm>
                  <a:off x="3741" y="2589"/>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94" name="AutoShape 114"/>
                <p:cNvSpPr>
                  <a:spLocks noChangeArrowheads="1"/>
                </p:cNvSpPr>
                <p:nvPr/>
              </p:nvSpPr>
              <p:spPr bwMode="auto">
                <a:xfrm>
                  <a:off x="3792" y="264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0" name="AutoShape 112"/>
                <p:cNvSpPr>
                  <a:spLocks noChangeArrowheads="1"/>
                </p:cNvSpPr>
                <p:nvPr/>
              </p:nvSpPr>
              <p:spPr bwMode="auto">
                <a:xfrm>
                  <a:off x="3840" y="254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1" name="AutoShape 113"/>
                <p:cNvSpPr>
                  <a:spLocks noChangeArrowheads="1"/>
                </p:cNvSpPr>
                <p:nvPr/>
              </p:nvSpPr>
              <p:spPr bwMode="auto">
                <a:xfrm>
                  <a:off x="3837" y="240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2" name="AutoShape 114"/>
                <p:cNvSpPr>
                  <a:spLocks noChangeArrowheads="1"/>
                </p:cNvSpPr>
                <p:nvPr/>
              </p:nvSpPr>
              <p:spPr bwMode="auto">
                <a:xfrm>
                  <a:off x="3888" y="245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3" name="AutoShape 112"/>
                <p:cNvSpPr>
                  <a:spLocks noChangeArrowheads="1"/>
                </p:cNvSpPr>
                <p:nvPr/>
              </p:nvSpPr>
              <p:spPr bwMode="auto">
                <a:xfrm>
                  <a:off x="3699" y="221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4" name="AutoShape 113"/>
                <p:cNvSpPr>
                  <a:spLocks noChangeArrowheads="1"/>
                </p:cNvSpPr>
                <p:nvPr/>
              </p:nvSpPr>
              <p:spPr bwMode="auto">
                <a:xfrm>
                  <a:off x="3696" y="2064"/>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5" name="AutoShape 114"/>
                <p:cNvSpPr>
                  <a:spLocks noChangeArrowheads="1"/>
                </p:cNvSpPr>
                <p:nvPr/>
              </p:nvSpPr>
              <p:spPr bwMode="auto">
                <a:xfrm>
                  <a:off x="3747" y="2115"/>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6" name="AutoShape 112"/>
                <p:cNvSpPr>
                  <a:spLocks noChangeArrowheads="1"/>
                </p:cNvSpPr>
                <p:nvPr/>
              </p:nvSpPr>
              <p:spPr bwMode="auto">
                <a:xfrm>
                  <a:off x="4128" y="254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7" name="AutoShape 113"/>
                <p:cNvSpPr>
                  <a:spLocks noChangeArrowheads="1"/>
                </p:cNvSpPr>
                <p:nvPr/>
              </p:nvSpPr>
              <p:spPr bwMode="auto">
                <a:xfrm>
                  <a:off x="4125" y="240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8" name="AutoShape 114"/>
                <p:cNvSpPr>
                  <a:spLocks noChangeArrowheads="1"/>
                </p:cNvSpPr>
                <p:nvPr/>
              </p:nvSpPr>
              <p:spPr bwMode="auto">
                <a:xfrm>
                  <a:off x="4176" y="245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59" name="AutoShape 112"/>
                <p:cNvSpPr>
                  <a:spLocks noChangeArrowheads="1"/>
                </p:cNvSpPr>
                <p:nvPr/>
              </p:nvSpPr>
              <p:spPr bwMode="auto">
                <a:xfrm>
                  <a:off x="3984" y="206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1" name="AutoShape 114"/>
                <p:cNvSpPr>
                  <a:spLocks noChangeArrowheads="1"/>
                </p:cNvSpPr>
                <p:nvPr/>
              </p:nvSpPr>
              <p:spPr bwMode="auto">
                <a:xfrm>
                  <a:off x="4032" y="197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2" name="AutoShape 112"/>
                <p:cNvSpPr>
                  <a:spLocks noChangeArrowheads="1"/>
                </p:cNvSpPr>
                <p:nvPr/>
              </p:nvSpPr>
              <p:spPr bwMode="auto">
                <a:xfrm>
                  <a:off x="4035" y="2832"/>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3" name="AutoShape 113"/>
                <p:cNvSpPr>
                  <a:spLocks noChangeArrowheads="1"/>
                </p:cNvSpPr>
                <p:nvPr/>
              </p:nvSpPr>
              <p:spPr bwMode="auto">
                <a:xfrm>
                  <a:off x="4032" y="2685"/>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4" name="AutoShape 114"/>
                <p:cNvSpPr>
                  <a:spLocks noChangeArrowheads="1"/>
                </p:cNvSpPr>
                <p:nvPr/>
              </p:nvSpPr>
              <p:spPr bwMode="auto">
                <a:xfrm>
                  <a:off x="4083" y="2736"/>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5" name="AutoShape 112"/>
                <p:cNvSpPr>
                  <a:spLocks noChangeArrowheads="1"/>
                </p:cNvSpPr>
                <p:nvPr/>
              </p:nvSpPr>
              <p:spPr bwMode="auto">
                <a:xfrm>
                  <a:off x="4272" y="206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7" name="AutoShape 114"/>
                <p:cNvSpPr>
                  <a:spLocks noChangeArrowheads="1"/>
                </p:cNvSpPr>
                <p:nvPr/>
              </p:nvSpPr>
              <p:spPr bwMode="auto">
                <a:xfrm>
                  <a:off x="4320" y="197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8" name="AutoShape 112"/>
                <p:cNvSpPr>
                  <a:spLocks noChangeArrowheads="1"/>
                </p:cNvSpPr>
                <p:nvPr/>
              </p:nvSpPr>
              <p:spPr bwMode="auto">
                <a:xfrm>
                  <a:off x="4371" y="2403"/>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69" name="AutoShape 113"/>
                <p:cNvSpPr>
                  <a:spLocks noChangeArrowheads="1"/>
                </p:cNvSpPr>
                <p:nvPr/>
              </p:nvSpPr>
              <p:spPr bwMode="auto">
                <a:xfrm>
                  <a:off x="4368" y="2256"/>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70" name="AutoShape 114"/>
                <p:cNvSpPr>
                  <a:spLocks noChangeArrowheads="1"/>
                </p:cNvSpPr>
                <p:nvPr/>
              </p:nvSpPr>
              <p:spPr bwMode="auto">
                <a:xfrm>
                  <a:off x="4419" y="230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71" name="AutoShape 112"/>
                <p:cNvSpPr>
                  <a:spLocks noChangeArrowheads="1"/>
                </p:cNvSpPr>
                <p:nvPr/>
              </p:nvSpPr>
              <p:spPr bwMode="auto">
                <a:xfrm>
                  <a:off x="4080" y="2307"/>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72" name="AutoShape 113"/>
                <p:cNvSpPr>
                  <a:spLocks noChangeArrowheads="1"/>
                </p:cNvSpPr>
                <p:nvPr/>
              </p:nvSpPr>
              <p:spPr bwMode="auto">
                <a:xfrm>
                  <a:off x="4077" y="216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273" name="AutoShape 114"/>
                <p:cNvSpPr>
                  <a:spLocks noChangeArrowheads="1"/>
                </p:cNvSpPr>
                <p:nvPr/>
              </p:nvSpPr>
              <p:spPr bwMode="auto">
                <a:xfrm>
                  <a:off x="4128" y="2211"/>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grpSp>
        </p:grpSp>
        <p:sp>
          <p:nvSpPr>
            <p:cNvPr id="20" name="Freeform 19"/>
            <p:cNvSpPr/>
            <p:nvPr/>
          </p:nvSpPr>
          <p:spPr>
            <a:xfrm>
              <a:off x="4457700" y="3721357"/>
              <a:ext cx="1206500" cy="929024"/>
            </a:xfrm>
            <a:custGeom>
              <a:avLst/>
              <a:gdLst>
                <a:gd name="connsiteX0" fmla="*/ 0 w 1206500"/>
                <a:gd name="connsiteY0" fmla="*/ 0 h 929281"/>
                <a:gd name="connsiteX1" fmla="*/ 812800 w 1206500"/>
                <a:gd name="connsiteY1" fmla="*/ 927100 h 929281"/>
                <a:gd name="connsiteX2" fmla="*/ 1206500 w 1206500"/>
                <a:gd name="connsiteY2" fmla="*/ 254000 h 929281"/>
              </a:gdLst>
              <a:ahLst/>
              <a:cxnLst>
                <a:cxn ang="0">
                  <a:pos x="connsiteX0" y="connsiteY0"/>
                </a:cxn>
                <a:cxn ang="0">
                  <a:pos x="connsiteX1" y="connsiteY1"/>
                </a:cxn>
                <a:cxn ang="0">
                  <a:pos x="connsiteX2" y="connsiteY2"/>
                </a:cxn>
              </a:cxnLst>
              <a:rect l="l" t="t" r="r" b="b"/>
              <a:pathLst>
                <a:path w="1206500" h="929281">
                  <a:moveTo>
                    <a:pt x="0" y="0"/>
                  </a:moveTo>
                  <a:cubicBezTo>
                    <a:pt x="305858" y="442383"/>
                    <a:pt x="611717" y="884767"/>
                    <a:pt x="812800" y="927100"/>
                  </a:cubicBezTo>
                  <a:cubicBezTo>
                    <a:pt x="1013883" y="969433"/>
                    <a:pt x="1145117" y="383117"/>
                    <a:pt x="1206500" y="2540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2" name="Straight Arrow Connector 21"/>
            <p:cNvCxnSpPr/>
            <p:nvPr/>
          </p:nvCxnSpPr>
          <p:spPr>
            <a:xfrm flipV="1">
              <a:off x="5607050" y="3962744"/>
              <a:ext cx="63500" cy="17310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6664" name="TextBox 170"/>
          <p:cNvSpPr txBox="1">
            <a:spLocks noChangeArrowheads="1"/>
          </p:cNvSpPr>
          <p:nvPr/>
        </p:nvSpPr>
        <p:spPr bwMode="auto">
          <a:xfrm>
            <a:off x="592138" y="1295400"/>
            <a:ext cx="2386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b="1" u="sng"/>
              <a:t>Cardiomyocyte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60"/>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900"/>
                                        <p:tgtEl>
                                          <p:spTgt spid="2"/>
                                        </p:tgtEl>
                                      </p:cBhvr>
                                    </p:animEffect>
                                  </p:childTnLst>
                                </p:cTn>
                              </p:par>
                            </p:childTnLst>
                          </p:cTn>
                        </p:par>
                        <p:par>
                          <p:cTn id="11" fill="hold" nodeType="afterGroup">
                            <p:stCondLst>
                              <p:cond delay="19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800"/>
                                        <p:tgtEl>
                                          <p:spTgt spid="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302"/>
                                        </p:tgtEl>
                                        <p:attrNameLst>
                                          <p:attrName>style.visibility</p:attrName>
                                        </p:attrNameLst>
                                      </p:cBhvr>
                                      <p:to>
                                        <p:strVal val="visible"/>
                                      </p:to>
                                    </p:set>
                                    <p:animEffect transition="in" filter="fade">
                                      <p:cBhvr>
                                        <p:cTn id="19" dur="1600"/>
                                        <p:tgtEl>
                                          <p:spTgt spid="5302"/>
                                        </p:tgtEl>
                                      </p:cBhvr>
                                    </p:animEffect>
                                  </p:childTnLst>
                                </p:cTn>
                              </p:par>
                            </p:childTnLst>
                          </p:cTn>
                        </p:par>
                        <p:par>
                          <p:cTn id="20" fill="hold" nodeType="afterGroup">
                            <p:stCondLst>
                              <p:cond delay="1600"/>
                            </p:stCondLst>
                            <p:childTnLst>
                              <p:par>
                                <p:cTn id="21" presetID="10" presetClass="entr" presetSubtype="0" fill="hold" grpId="0" nodeType="afterEffect">
                                  <p:stCondLst>
                                    <p:cond delay="0"/>
                                  </p:stCondLst>
                                  <p:childTnLst>
                                    <p:set>
                                      <p:cBhvr>
                                        <p:cTn id="22" dur="1" fill="hold">
                                          <p:stCondLst>
                                            <p:cond delay="0"/>
                                          </p:stCondLst>
                                        </p:cTn>
                                        <p:tgtEl>
                                          <p:spTgt spid="314"/>
                                        </p:tgtEl>
                                        <p:attrNameLst>
                                          <p:attrName>style.visibility</p:attrName>
                                        </p:attrNameLst>
                                      </p:cBhvr>
                                      <p:to>
                                        <p:strVal val="visible"/>
                                      </p:to>
                                    </p:set>
                                    <p:animEffect transition="in" filter="fade">
                                      <p:cBhvr>
                                        <p:cTn id="23" dur="1400"/>
                                        <p:tgtEl>
                                          <p:spTgt spid="314"/>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6604"/>
                                        </p:tgtEl>
                                        <p:attrNameLst>
                                          <p:attrName>style.visibility</p:attrName>
                                        </p:attrNameLst>
                                      </p:cBhvr>
                                      <p:to>
                                        <p:strVal val="visible"/>
                                      </p:to>
                                    </p:set>
                                    <p:animEffect transition="in" filter="fade">
                                      <p:cBhvr>
                                        <p:cTn id="30" dur="500"/>
                                        <p:tgtEl>
                                          <p:spTgt spid="106604"/>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305"/>
                                        </p:tgtEl>
                                        <p:attrNameLst>
                                          <p:attrName>style.visibility</p:attrName>
                                        </p:attrNameLst>
                                      </p:cBhvr>
                                      <p:to>
                                        <p:strVal val="visible"/>
                                      </p:to>
                                    </p:set>
                                    <p:animEffect transition="in" filter="fade">
                                      <p:cBhvr>
                                        <p:cTn id="38" dur="1500"/>
                                        <p:tgtEl>
                                          <p:spTgt spid="5305"/>
                                        </p:tgtEl>
                                      </p:cBhvr>
                                    </p:animEffect>
                                  </p:childTnLst>
                                </p:cTn>
                              </p:par>
                            </p:childTnLst>
                          </p:cTn>
                        </p:par>
                        <p:par>
                          <p:cTn id="39" fill="hold" nodeType="afterGroup">
                            <p:stCondLst>
                              <p:cond delay="1500"/>
                            </p:stCondLst>
                            <p:childTnLst>
                              <p:par>
                                <p:cTn id="40" presetID="6" presetClass="emph" presetSubtype="0" fill="hold" grpId="1" nodeType="afterEffect">
                                  <p:stCondLst>
                                    <p:cond delay="0"/>
                                  </p:stCondLst>
                                  <p:childTnLst>
                                    <p:animScale>
                                      <p:cBhvr>
                                        <p:cTn id="41" dur="2000" fill="hold"/>
                                        <p:tgtEl>
                                          <p:spTgt spid="314"/>
                                        </p:tgtEl>
                                      </p:cBhvr>
                                      <p:by x="150000" y="150000"/>
                                    </p:animScale>
                                  </p:childTnLst>
                                </p:cTn>
                              </p:par>
                              <p:par>
                                <p:cTn id="42" presetID="10" presetClass="entr" presetSubtype="0" fill="hold" nodeType="withEffect">
                                  <p:stCondLst>
                                    <p:cond delay="1400"/>
                                  </p:stCondLst>
                                  <p:childTnLst>
                                    <p:set>
                                      <p:cBhvr>
                                        <p:cTn id="43" dur="1" fill="hold">
                                          <p:stCondLst>
                                            <p:cond delay="0"/>
                                          </p:stCondLst>
                                        </p:cTn>
                                        <p:tgtEl>
                                          <p:spTgt spid="5287"/>
                                        </p:tgtEl>
                                        <p:attrNameLst>
                                          <p:attrName>style.visibility</p:attrName>
                                        </p:attrNameLst>
                                      </p:cBhvr>
                                      <p:to>
                                        <p:strVal val="visible"/>
                                      </p:to>
                                    </p:set>
                                    <p:animEffect transition="in" filter="fade">
                                      <p:cBhvr>
                                        <p:cTn id="44" dur="500"/>
                                        <p:tgtEl>
                                          <p:spTgt spid="5287"/>
                                        </p:tgtEl>
                                      </p:cBhvr>
                                    </p:animEffect>
                                  </p:childTnLst>
                                </p:cTn>
                              </p:par>
                            </p:childTnLst>
                          </p:cTn>
                        </p:par>
                        <p:par>
                          <p:cTn id="45" fill="hold" nodeType="afterGroup">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315"/>
                                        </p:tgtEl>
                                        <p:attrNameLst>
                                          <p:attrName>style.visibility</p:attrName>
                                        </p:attrNameLst>
                                      </p:cBhvr>
                                      <p:to>
                                        <p:strVal val="visible"/>
                                      </p:to>
                                    </p:set>
                                    <p:animEffect transition="in" filter="fade">
                                      <p:cBhvr>
                                        <p:cTn id="48" dur="5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 grpId="0" animBg="1"/>
      <p:bldP spid="106604" grpId="0" animBg="1"/>
      <p:bldP spid="314" grpId="0" animBg="1"/>
      <p:bldP spid="314" grpId="1" animBg="1"/>
      <p:bldP spid="315" grpId="0" animBg="1"/>
      <p:bldP spid="5302" grpId="0" animBg="1"/>
      <p:bldP spid="530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Our Solution: Hydrogen Sulfide (H</a:t>
            </a:r>
            <a:r>
              <a:rPr lang="en-US" sz="3600" baseline="-25000" smtClean="0">
                <a:latin typeface="Arial" pitchFamily="34" charset="0"/>
                <a:ea typeface="ＭＳ Ｐゴシック" pitchFamily="34" charset="-128"/>
                <a:cs typeface="Arial" pitchFamily="34" charset="0"/>
              </a:rPr>
              <a:t>2</a:t>
            </a:r>
            <a:r>
              <a:rPr lang="en-US" sz="3600" smtClean="0">
                <a:latin typeface="Arial" pitchFamily="34" charset="0"/>
                <a:ea typeface="ＭＳ Ｐゴシック" pitchFamily="34" charset="-128"/>
                <a:cs typeface="Arial" pitchFamily="34" charset="0"/>
              </a:rPr>
              <a:t>S)</a:t>
            </a:r>
          </a:p>
        </p:txBody>
      </p:sp>
      <p:sp>
        <p:nvSpPr>
          <p:cNvPr id="28674" name="Content Placeholder 2"/>
          <p:cNvSpPr>
            <a:spLocks noGrp="1"/>
          </p:cNvSpPr>
          <p:nvPr>
            <p:ph sz="quarter" idx="4294967295"/>
          </p:nvPr>
        </p:nvSpPr>
        <p:spPr>
          <a:xfrm>
            <a:off x="457200" y="1219200"/>
            <a:ext cx="8229600" cy="5233988"/>
          </a:xfrm>
        </p:spPr>
        <p:txBody>
          <a:bodyPr/>
          <a:lstStyle/>
          <a:p>
            <a:r>
              <a:rPr lang="en-US" sz="2800" smtClean="0">
                <a:latin typeface="Arial" pitchFamily="34" charset="0"/>
                <a:ea typeface="SimHei" pitchFamily="49" charset="-122"/>
              </a:rPr>
              <a:t>H</a:t>
            </a:r>
            <a:r>
              <a:rPr lang="en-US" sz="2800" baseline="-25000" smtClean="0">
                <a:latin typeface="Arial" pitchFamily="34" charset="0"/>
                <a:ea typeface="SimHei" pitchFamily="49" charset="-122"/>
              </a:rPr>
              <a:t>2</a:t>
            </a:r>
            <a:r>
              <a:rPr lang="en-US" sz="2800" smtClean="0">
                <a:latin typeface="Arial" pitchFamily="34" charset="0"/>
                <a:ea typeface="SimHei" pitchFamily="49" charset="-122"/>
              </a:rPr>
              <a:t>S</a:t>
            </a:r>
          </a:p>
          <a:p>
            <a:pPr lvl="1"/>
            <a:r>
              <a:rPr lang="en-US" sz="2400" smtClean="0">
                <a:latin typeface="Arial" pitchFamily="34" charset="0"/>
                <a:ea typeface="SimHei" pitchFamily="49" charset="-122"/>
              </a:rPr>
              <a:t>Colorless, poisonous gas</a:t>
            </a:r>
          </a:p>
          <a:p>
            <a:pPr lvl="1"/>
            <a:r>
              <a:rPr lang="en-US" sz="2400" smtClean="0">
                <a:latin typeface="Arial" pitchFamily="34" charset="0"/>
                <a:ea typeface="SimHei" pitchFamily="49" charset="-122"/>
              </a:rPr>
              <a:t>Endogenously produced by cells</a:t>
            </a:r>
          </a:p>
          <a:p>
            <a:pPr lvl="1"/>
            <a:r>
              <a:rPr lang="en-US" sz="2400" smtClean="0">
                <a:latin typeface="Arial" pitchFamily="34" charset="0"/>
                <a:ea typeface="SimHei" pitchFamily="49" charset="-122"/>
              </a:rPr>
              <a:t>Plays critical role in vasoregulation</a:t>
            </a:r>
          </a:p>
          <a:p>
            <a:pPr lvl="1"/>
            <a:r>
              <a:rPr lang="en-US" sz="2400" smtClean="0">
                <a:latin typeface="Arial" pitchFamily="34" charset="0"/>
                <a:ea typeface="SimHei" pitchFamily="49" charset="-122"/>
              </a:rPr>
              <a:t>NaHS is a precursor of H</a:t>
            </a:r>
            <a:r>
              <a:rPr lang="en-US" sz="2400" baseline="-25000" smtClean="0">
                <a:latin typeface="Arial" pitchFamily="34" charset="0"/>
                <a:ea typeface="SimHei" pitchFamily="49" charset="-122"/>
              </a:rPr>
              <a:t>2</a:t>
            </a:r>
            <a:r>
              <a:rPr lang="en-US" sz="2400" smtClean="0">
                <a:latin typeface="Arial" pitchFamily="34" charset="0"/>
                <a:ea typeface="SimHei" pitchFamily="49" charset="-122"/>
              </a:rPr>
              <a:t>S</a:t>
            </a:r>
          </a:p>
          <a:p>
            <a:pPr lvl="1"/>
            <a:endParaRPr lang="en-US" sz="2400" smtClean="0">
              <a:latin typeface="Arial" pitchFamily="34" charset="0"/>
              <a:ea typeface="SimHei" pitchFamily="49" charset="-122"/>
            </a:endParaRPr>
          </a:p>
          <a:p>
            <a:r>
              <a:rPr lang="en-US" sz="2800" smtClean="0">
                <a:latin typeface="Arial" pitchFamily="34" charset="0"/>
                <a:ea typeface="SimHei" pitchFamily="49" charset="-122"/>
              </a:rPr>
              <a:t>Recent studies</a:t>
            </a:r>
          </a:p>
          <a:p>
            <a:pPr lvl="1"/>
            <a:r>
              <a:rPr lang="en-US" sz="2400" smtClean="0">
                <a:latin typeface="Arial" pitchFamily="34" charset="0"/>
                <a:ea typeface="SimHei" pitchFamily="49" charset="-122"/>
              </a:rPr>
              <a:t>Induced suspended animation in mice</a:t>
            </a:r>
            <a:r>
              <a:rPr lang="en-US" sz="2400" baseline="30000" smtClean="0">
                <a:latin typeface="Arial" pitchFamily="34" charset="0"/>
                <a:ea typeface="SimHei" pitchFamily="49" charset="-122"/>
              </a:rPr>
              <a:t>1</a:t>
            </a:r>
          </a:p>
          <a:p>
            <a:pPr lvl="1"/>
            <a:r>
              <a:rPr lang="en-US" sz="2400" smtClean="0">
                <a:latin typeface="Arial" pitchFamily="34" charset="0"/>
                <a:ea typeface="ＭＳ Ｐゴシック" pitchFamily="34" charset="-128"/>
                <a:cs typeface="Arial" pitchFamily="34" charset="0"/>
              </a:rPr>
              <a:t>Improved left ventricular developed pressure (LVDP)</a:t>
            </a:r>
            <a:r>
              <a:rPr lang="en-US" sz="2400" baseline="30000" smtClean="0">
                <a:latin typeface="Arial" pitchFamily="34" charset="0"/>
                <a:ea typeface="ＭＳ Ｐゴシック" pitchFamily="34" charset="-128"/>
                <a:cs typeface="Arial" pitchFamily="34" charset="0"/>
              </a:rPr>
              <a:t>2</a:t>
            </a:r>
          </a:p>
          <a:p>
            <a:pPr lvl="1"/>
            <a:r>
              <a:rPr lang="en-US" sz="2400" smtClean="0">
                <a:latin typeface="Arial" pitchFamily="34" charset="0"/>
                <a:ea typeface="ＭＳ Ｐゴシック" pitchFamily="34" charset="-128"/>
                <a:cs typeface="Arial" pitchFamily="34" charset="0"/>
              </a:rPr>
              <a:t>Preserved ATP levels, reduced infarct size</a:t>
            </a:r>
            <a:r>
              <a:rPr lang="en-US" sz="2400" baseline="30000" smtClean="0">
                <a:latin typeface="Arial" pitchFamily="34" charset="0"/>
                <a:ea typeface="ＭＳ Ｐゴシック" pitchFamily="34" charset="-128"/>
                <a:cs typeface="Arial" pitchFamily="34" charset="0"/>
              </a:rPr>
              <a:t>3</a:t>
            </a:r>
          </a:p>
          <a:p>
            <a:pPr lvl="1"/>
            <a:endParaRPr lang="en-US" sz="2400" smtClean="0">
              <a:latin typeface="Arial" pitchFamily="34" charset="0"/>
              <a:ea typeface="SimHei" pitchFamily="49" charset="-122"/>
            </a:endParaRPr>
          </a:p>
          <a:p>
            <a:endParaRPr lang="en-US" sz="2800" smtClean="0">
              <a:latin typeface="Cambria" pitchFamily="18" charset="0"/>
              <a:ea typeface="ＭＳ Ｐゴシック" pitchFamily="34" charset="-128"/>
              <a:cs typeface="Arial" pitchFamily="34" charset="0"/>
            </a:endParaRPr>
          </a:p>
        </p:txBody>
      </p:sp>
      <p:pic>
        <p:nvPicPr>
          <p:cNvPr id="28675" name="Picture 2" descr="http://4.bp.blogspot.com/_uecPzAtRNOg/SzoR1F6jL1I/AAAAAAAAACY/bOlxp2xiOZw/s400/Hydrogen-sulfide-3D-vd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1916113"/>
            <a:ext cx="1741488"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Box 4"/>
          <p:cNvSpPr txBox="1">
            <a:spLocks noChangeArrowheads="1"/>
          </p:cNvSpPr>
          <p:nvPr/>
        </p:nvSpPr>
        <p:spPr bwMode="auto">
          <a:xfrm>
            <a:off x="6383338" y="3638550"/>
            <a:ext cx="16668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1000"/>
              <a:t>Molecular structure of H</a:t>
            </a:r>
            <a:r>
              <a:rPr lang="en-US" sz="1000" baseline="-25000"/>
              <a:t>2</a:t>
            </a:r>
            <a:r>
              <a:rPr lang="en-US" sz="1000"/>
              <a:t>S</a:t>
            </a:r>
          </a:p>
        </p:txBody>
      </p:sp>
      <p:sp>
        <p:nvSpPr>
          <p:cNvPr id="28677" name="TextBox 1"/>
          <p:cNvSpPr txBox="1">
            <a:spLocks noChangeArrowheads="1"/>
          </p:cNvSpPr>
          <p:nvPr/>
        </p:nvSpPr>
        <p:spPr bwMode="auto">
          <a:xfrm>
            <a:off x="693738" y="6129338"/>
            <a:ext cx="1866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marL="0" indent="0"/>
            <a:r>
              <a:rPr lang="en-US" sz="1200" dirty="0" smtClean="0"/>
              <a:t>1. Blackstone </a:t>
            </a:r>
            <a:r>
              <a:rPr lang="en-US" sz="1200" dirty="0"/>
              <a:t>et al. 2005</a:t>
            </a:r>
          </a:p>
          <a:p>
            <a:pPr marL="0" indent="0"/>
            <a:r>
              <a:rPr lang="en-US" sz="1200" dirty="0" smtClean="0"/>
              <a:t>2. Li </a:t>
            </a:r>
            <a:r>
              <a:rPr lang="en-US" sz="1200" dirty="0"/>
              <a:t>et al. 2007</a:t>
            </a:r>
          </a:p>
          <a:p>
            <a:pPr marL="0" indent="0"/>
            <a:r>
              <a:rPr lang="en-US" sz="1200" dirty="0" smtClean="0"/>
              <a:t>3. </a:t>
            </a:r>
            <a:r>
              <a:rPr lang="en-US" sz="1200" dirty="0" err="1" smtClean="0"/>
              <a:t>Sivarajah</a:t>
            </a:r>
            <a:r>
              <a:rPr lang="en-US" sz="1200" dirty="0" smtClean="0"/>
              <a:t> </a:t>
            </a:r>
            <a:r>
              <a:rPr lang="en-US" sz="1200" dirty="0"/>
              <a:t>et al. 2006</a:t>
            </a: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Oval 2"/>
          <p:cNvSpPr>
            <a:spLocks noChangeArrowheads="1"/>
          </p:cNvSpPr>
          <p:nvPr/>
        </p:nvSpPr>
        <p:spPr bwMode="auto">
          <a:xfrm>
            <a:off x="1371600" y="2057400"/>
            <a:ext cx="6172200" cy="388620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30722" name="Rectangle 19"/>
          <p:cNvSpPr>
            <a:spLocks noGrp="1" noChangeArrowheads="1"/>
          </p:cNvSpPr>
          <p:nvPr>
            <p:ph type="title"/>
          </p:nvPr>
        </p:nvSpPr>
        <p:spPr/>
        <p:txBody>
          <a:bodyPr/>
          <a:lstStyle/>
          <a:p>
            <a:pPr algn="ctr"/>
            <a:r>
              <a:rPr lang="en-US" altLang="zh-CN" smtClean="0">
                <a:ea typeface="ＭＳ Ｐゴシック" pitchFamily="34" charset="-128"/>
              </a:rPr>
              <a:t>H</a:t>
            </a:r>
            <a:r>
              <a:rPr lang="en-US" altLang="zh-CN" baseline="-25000" smtClean="0">
                <a:ea typeface="ＭＳ Ｐゴシック" pitchFamily="34" charset="-128"/>
              </a:rPr>
              <a:t>2</a:t>
            </a:r>
            <a:r>
              <a:rPr lang="en-US" altLang="zh-CN" smtClean="0">
                <a:ea typeface="ＭＳ Ｐゴシック" pitchFamily="34" charset="-128"/>
              </a:rPr>
              <a:t>S Protects Hearts from I/R Injury </a:t>
            </a:r>
            <a:br>
              <a:rPr lang="en-US" altLang="zh-CN" smtClean="0">
                <a:ea typeface="ＭＳ Ｐゴシック" pitchFamily="34" charset="-128"/>
              </a:rPr>
            </a:br>
            <a:r>
              <a:rPr lang="en-US" altLang="zh-CN" smtClean="0">
                <a:ea typeface="ＭＳ Ｐゴシック" pitchFamily="34" charset="-128"/>
              </a:rPr>
              <a:t>During Ischemia </a:t>
            </a:r>
          </a:p>
        </p:txBody>
      </p:sp>
      <p:sp>
        <p:nvSpPr>
          <p:cNvPr id="30723" name="Oval 20"/>
          <p:cNvSpPr>
            <a:spLocks noChangeArrowheads="1"/>
          </p:cNvSpPr>
          <p:nvPr/>
        </p:nvSpPr>
        <p:spPr bwMode="auto">
          <a:xfrm>
            <a:off x="4495800" y="4495800"/>
            <a:ext cx="1828800" cy="762000"/>
          </a:xfrm>
          <a:prstGeom prst="ellipse">
            <a:avLst/>
          </a:prstGeom>
          <a:solidFill>
            <a:srgbClr val="D3BB91"/>
          </a:solidFill>
          <a:ln w="9525">
            <a:solidFill>
              <a:schemeClr val="tx1"/>
            </a:solidFill>
            <a:round/>
            <a:headEnd/>
            <a:tailEnd/>
          </a:ln>
        </p:spPr>
        <p:txBody>
          <a:bodyPr wrap="none" anchor="ctr"/>
          <a:lstStyle/>
          <a:p>
            <a:endParaRPr lang="en-US"/>
          </a:p>
        </p:txBody>
      </p:sp>
      <p:sp>
        <p:nvSpPr>
          <p:cNvPr id="30724" name="Text Box 35"/>
          <p:cNvSpPr txBox="1">
            <a:spLocks noChangeArrowheads="1"/>
          </p:cNvSpPr>
          <p:nvPr/>
        </p:nvSpPr>
        <p:spPr bwMode="auto">
          <a:xfrm>
            <a:off x="4648200" y="4738688"/>
            <a:ext cx="1676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solidFill>
                  <a:schemeClr val="bg2"/>
                </a:solidFill>
              </a:rPr>
              <a:t>Mitochondria</a:t>
            </a:r>
          </a:p>
        </p:txBody>
      </p:sp>
      <p:grpSp>
        <p:nvGrpSpPr>
          <p:cNvPr id="5" name="Group 9"/>
          <p:cNvGrpSpPr>
            <a:grpSpLocks/>
          </p:cNvGrpSpPr>
          <p:nvPr/>
        </p:nvGrpSpPr>
        <p:grpSpPr bwMode="auto">
          <a:xfrm>
            <a:off x="6172200" y="3810000"/>
            <a:ext cx="914400" cy="533400"/>
            <a:chOff x="5791200" y="4114800"/>
            <a:chExt cx="914400" cy="533400"/>
          </a:xfrm>
        </p:grpSpPr>
        <p:sp>
          <p:nvSpPr>
            <p:cNvPr id="30785" name="Oval 102"/>
            <p:cNvSpPr>
              <a:spLocks noChangeArrowheads="1"/>
            </p:cNvSpPr>
            <p:nvPr/>
          </p:nvSpPr>
          <p:spPr bwMode="auto">
            <a:xfrm>
              <a:off x="5867400" y="4114800"/>
              <a:ext cx="533400" cy="533400"/>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30786" name="Text Box 103"/>
            <p:cNvSpPr txBox="1">
              <a:spLocks noChangeArrowheads="1"/>
            </p:cNvSpPr>
            <p:nvPr/>
          </p:nvSpPr>
          <p:spPr bwMode="auto">
            <a:xfrm>
              <a:off x="5791200" y="4191000"/>
              <a:ext cx="91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2000">
                  <a:solidFill>
                    <a:schemeClr val="bg2"/>
                  </a:solidFill>
                </a:rPr>
                <a:t>H</a:t>
              </a:r>
              <a:r>
                <a:rPr lang="en-US" altLang="zh-CN" sz="2000" baseline="-25000">
                  <a:solidFill>
                    <a:schemeClr val="bg2"/>
                  </a:solidFill>
                </a:rPr>
                <a:t>2</a:t>
              </a:r>
              <a:r>
                <a:rPr lang="en-US" altLang="zh-CN" sz="2000">
                  <a:solidFill>
                    <a:schemeClr val="bg2"/>
                  </a:solidFill>
                </a:rPr>
                <a:t>S</a:t>
              </a:r>
            </a:p>
          </p:txBody>
        </p:sp>
      </p:grpSp>
      <p:sp>
        <p:nvSpPr>
          <p:cNvPr id="30726" name="Text Box 115"/>
          <p:cNvSpPr txBox="1">
            <a:spLocks noChangeArrowheads="1"/>
          </p:cNvSpPr>
          <p:nvPr/>
        </p:nvSpPr>
        <p:spPr bwMode="auto">
          <a:xfrm>
            <a:off x="3948113" y="266065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Ca</a:t>
            </a:r>
            <a:r>
              <a:rPr lang="en-US" altLang="zh-CN" sz="1800" baseline="30000"/>
              <a:t>2+</a:t>
            </a:r>
          </a:p>
        </p:txBody>
      </p:sp>
      <p:sp>
        <p:nvSpPr>
          <p:cNvPr id="4136" name="Text Box 116"/>
          <p:cNvSpPr txBox="1">
            <a:spLocks noChangeArrowheads="1"/>
          </p:cNvSpPr>
          <p:nvPr/>
        </p:nvSpPr>
        <p:spPr bwMode="auto">
          <a:xfrm>
            <a:off x="63500" y="3987800"/>
            <a:ext cx="3657600" cy="100647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2000" b="1"/>
              <a:t>mitoK-ATP channel opening</a:t>
            </a:r>
          </a:p>
          <a:p>
            <a:pPr>
              <a:buFontTx/>
              <a:buChar char="•"/>
            </a:pPr>
            <a:r>
              <a:rPr lang="en-US" altLang="zh-CN" sz="2000"/>
              <a:t>Dissipates ion gradient, </a:t>
            </a:r>
          </a:p>
          <a:p>
            <a:r>
              <a:rPr lang="en-US" altLang="zh-CN" sz="2000"/>
              <a:t>lower Ca </a:t>
            </a:r>
            <a:r>
              <a:rPr lang="en-US" altLang="zh-CN" sz="2000" baseline="30000"/>
              <a:t>2+</a:t>
            </a:r>
            <a:r>
              <a:rPr lang="en-US" altLang="zh-CN" sz="2000"/>
              <a:t> influx</a:t>
            </a:r>
          </a:p>
        </p:txBody>
      </p:sp>
      <p:sp>
        <p:nvSpPr>
          <p:cNvPr id="4137" name="Text Box 117"/>
          <p:cNvSpPr txBox="1">
            <a:spLocks noChangeArrowheads="1"/>
          </p:cNvSpPr>
          <p:nvPr/>
        </p:nvSpPr>
        <p:spPr bwMode="auto">
          <a:xfrm>
            <a:off x="5334000" y="5318125"/>
            <a:ext cx="3657600" cy="131127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2000" b="1"/>
              <a:t>Suspended animation</a:t>
            </a:r>
          </a:p>
          <a:p>
            <a:pPr>
              <a:buFontTx/>
              <a:buChar char="•"/>
            </a:pPr>
            <a:r>
              <a:rPr lang="en-US" altLang="zh-CN" sz="2000"/>
              <a:t>Reduce metabolic rate</a:t>
            </a:r>
          </a:p>
          <a:p>
            <a:pPr>
              <a:buFontTx/>
              <a:buChar char="•"/>
            </a:pPr>
            <a:r>
              <a:rPr lang="en-US" altLang="zh-CN" sz="2000"/>
              <a:t>Preserve energy stores</a:t>
            </a:r>
          </a:p>
          <a:p>
            <a:pPr>
              <a:buFontTx/>
              <a:buChar char="•"/>
            </a:pPr>
            <a:r>
              <a:rPr lang="en-US" altLang="zh-CN" sz="2000"/>
              <a:t>Reduce byproducts</a:t>
            </a:r>
          </a:p>
        </p:txBody>
      </p:sp>
      <p:sp>
        <p:nvSpPr>
          <p:cNvPr id="4161" name="Text Box 142"/>
          <p:cNvSpPr txBox="1">
            <a:spLocks noChangeArrowheads="1"/>
          </p:cNvSpPr>
          <p:nvPr/>
        </p:nvSpPr>
        <p:spPr bwMode="auto">
          <a:xfrm>
            <a:off x="6096000" y="1447800"/>
            <a:ext cx="3048000" cy="161607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ltLang="zh-CN" sz="2000" b="1"/>
              <a:t>ROS-scavenging</a:t>
            </a:r>
          </a:p>
          <a:p>
            <a:pPr>
              <a:buFontTx/>
              <a:buChar char="•"/>
            </a:pPr>
            <a:r>
              <a:rPr lang="en-US" altLang="zh-CN" sz="2000"/>
              <a:t>Directly neutralizes oxygen free-radicals</a:t>
            </a:r>
          </a:p>
          <a:p>
            <a:pPr>
              <a:buFontTx/>
              <a:buChar char="•"/>
            </a:pPr>
            <a:r>
              <a:rPr lang="en-US" altLang="zh-CN" sz="2000"/>
              <a:t>Upregulates anti-oxidant defenses</a:t>
            </a:r>
          </a:p>
        </p:txBody>
      </p:sp>
      <p:sp>
        <p:nvSpPr>
          <p:cNvPr id="4163" name="Freeform 146"/>
          <p:cNvSpPr>
            <a:spLocks/>
          </p:cNvSpPr>
          <p:nvPr/>
        </p:nvSpPr>
        <p:spPr bwMode="auto">
          <a:xfrm>
            <a:off x="4419600" y="4114800"/>
            <a:ext cx="609600" cy="520700"/>
          </a:xfrm>
          <a:custGeom>
            <a:avLst/>
            <a:gdLst>
              <a:gd name="T0" fmla="*/ 0 w 384"/>
              <a:gd name="T1" fmla="*/ 2147483647 h 328"/>
              <a:gd name="T2" fmla="*/ 2147483647 w 384"/>
              <a:gd name="T3" fmla="*/ 2147483647 h 328"/>
              <a:gd name="T4" fmla="*/ 2147483647 w 384"/>
              <a:gd name="T5" fmla="*/ 0 h 328"/>
              <a:gd name="T6" fmla="*/ 0 60000 65536"/>
              <a:gd name="T7" fmla="*/ 0 60000 65536"/>
              <a:gd name="T8" fmla="*/ 0 60000 65536"/>
              <a:gd name="T9" fmla="*/ 0 w 384"/>
              <a:gd name="T10" fmla="*/ 0 h 328"/>
              <a:gd name="T11" fmla="*/ 384 w 384"/>
              <a:gd name="T12" fmla="*/ 328 h 328"/>
            </a:gdLst>
            <a:ahLst/>
            <a:cxnLst>
              <a:cxn ang="T6">
                <a:pos x="T0" y="T1"/>
              </a:cxn>
              <a:cxn ang="T7">
                <a:pos x="T2" y="T3"/>
              </a:cxn>
              <a:cxn ang="T8">
                <a:pos x="T4" y="T5"/>
              </a:cxn>
            </a:cxnLst>
            <a:rect l="T9" t="T10" r="T11" b="T12"/>
            <a:pathLst>
              <a:path w="384" h="328">
                <a:moveTo>
                  <a:pt x="0" y="240"/>
                </a:moveTo>
                <a:cubicBezTo>
                  <a:pt x="64" y="284"/>
                  <a:pt x="128" y="328"/>
                  <a:pt x="192" y="288"/>
                </a:cubicBezTo>
                <a:cubicBezTo>
                  <a:pt x="256" y="248"/>
                  <a:pt x="320" y="124"/>
                  <a:pt x="38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64" name="Line 147"/>
          <p:cNvSpPr>
            <a:spLocks noChangeShapeType="1"/>
          </p:cNvSpPr>
          <p:nvPr/>
        </p:nvSpPr>
        <p:spPr bwMode="auto">
          <a:xfrm rot="21181180" flipV="1">
            <a:off x="5029200" y="4038600"/>
            <a:ext cx="76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732" name="Text Box 149"/>
          <p:cNvSpPr txBox="1">
            <a:spLocks noChangeArrowheads="1"/>
          </p:cNvSpPr>
          <p:nvPr/>
        </p:nvSpPr>
        <p:spPr bwMode="auto">
          <a:xfrm>
            <a:off x="76200" y="6477000"/>
            <a:ext cx="533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200"/>
              <a:t>Adapted from: Elrod et. al 2007, Hu et. al 2007,  Johansen et. al 2006</a:t>
            </a:r>
          </a:p>
        </p:txBody>
      </p:sp>
      <p:sp>
        <p:nvSpPr>
          <p:cNvPr id="30733" name="Oval 149"/>
          <p:cNvSpPr>
            <a:spLocks noChangeArrowheads="1"/>
          </p:cNvSpPr>
          <p:nvPr/>
        </p:nvSpPr>
        <p:spPr bwMode="auto">
          <a:xfrm>
            <a:off x="5486400" y="44196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30734" name="Oval 150"/>
          <p:cNvSpPr>
            <a:spLocks noChangeArrowheads="1"/>
          </p:cNvSpPr>
          <p:nvPr/>
        </p:nvSpPr>
        <p:spPr bwMode="auto">
          <a:xfrm>
            <a:off x="5562600" y="44196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30735" name="Oval 151"/>
          <p:cNvSpPr>
            <a:spLocks noChangeArrowheads="1"/>
          </p:cNvSpPr>
          <p:nvPr/>
        </p:nvSpPr>
        <p:spPr bwMode="auto">
          <a:xfrm>
            <a:off x="5638800" y="4419600"/>
            <a:ext cx="152400" cy="152400"/>
          </a:xfrm>
          <a:prstGeom prst="ellipse">
            <a:avLst/>
          </a:prstGeom>
          <a:solidFill>
            <a:schemeClr val="accent1"/>
          </a:solidFill>
          <a:ln w="9525">
            <a:solidFill>
              <a:schemeClr val="tx1"/>
            </a:solidFill>
            <a:round/>
            <a:headEnd/>
            <a:tailEnd/>
          </a:ln>
        </p:spPr>
        <p:txBody>
          <a:bodyPr/>
          <a:lstStyle/>
          <a:p>
            <a:endParaRPr lang="en-US"/>
          </a:p>
        </p:txBody>
      </p:sp>
      <p:sp>
        <p:nvSpPr>
          <p:cNvPr id="30736" name="Oval 152"/>
          <p:cNvSpPr>
            <a:spLocks noChangeArrowheads="1"/>
          </p:cNvSpPr>
          <p:nvPr/>
        </p:nvSpPr>
        <p:spPr bwMode="auto">
          <a:xfrm>
            <a:off x="5791200" y="4419600"/>
            <a:ext cx="76200" cy="228600"/>
          </a:xfrm>
          <a:prstGeom prst="ellipse">
            <a:avLst/>
          </a:prstGeom>
          <a:solidFill>
            <a:schemeClr val="accent1"/>
          </a:solidFill>
          <a:ln w="9525">
            <a:solidFill>
              <a:schemeClr val="tx1"/>
            </a:solidFill>
            <a:round/>
            <a:headEnd/>
            <a:tailEnd/>
          </a:ln>
        </p:spPr>
        <p:txBody>
          <a:bodyPr/>
          <a:lstStyle/>
          <a:p>
            <a:endParaRPr lang="en-US"/>
          </a:p>
        </p:txBody>
      </p:sp>
      <p:sp>
        <p:nvSpPr>
          <p:cNvPr id="30737" name="Oval 20"/>
          <p:cNvSpPr>
            <a:spLocks noChangeArrowheads="1"/>
          </p:cNvSpPr>
          <p:nvPr/>
        </p:nvSpPr>
        <p:spPr bwMode="auto">
          <a:xfrm>
            <a:off x="2197100" y="3140075"/>
            <a:ext cx="1828800" cy="762000"/>
          </a:xfrm>
          <a:prstGeom prst="ellipse">
            <a:avLst/>
          </a:prstGeom>
          <a:solidFill>
            <a:srgbClr val="D3BB91"/>
          </a:solidFill>
          <a:ln w="9525">
            <a:solidFill>
              <a:schemeClr val="tx1"/>
            </a:solidFill>
            <a:round/>
            <a:headEnd/>
            <a:tailEnd/>
          </a:ln>
        </p:spPr>
        <p:txBody>
          <a:bodyPr wrap="none" anchor="ctr"/>
          <a:lstStyle/>
          <a:p>
            <a:endParaRPr lang="en-US"/>
          </a:p>
        </p:txBody>
      </p:sp>
      <p:sp>
        <p:nvSpPr>
          <p:cNvPr id="30738" name="Text Box 35"/>
          <p:cNvSpPr txBox="1">
            <a:spLocks noChangeArrowheads="1"/>
          </p:cNvSpPr>
          <p:nvPr/>
        </p:nvSpPr>
        <p:spPr bwMode="auto">
          <a:xfrm>
            <a:off x="2349500" y="3382963"/>
            <a:ext cx="1676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solidFill>
                  <a:schemeClr val="bg2"/>
                </a:solidFill>
              </a:rPr>
              <a:t>Mitochondria</a:t>
            </a:r>
          </a:p>
        </p:txBody>
      </p:sp>
      <p:sp>
        <p:nvSpPr>
          <p:cNvPr id="4174" name="Text Box 139"/>
          <p:cNvSpPr txBox="1">
            <a:spLocks noChangeArrowheads="1"/>
          </p:cNvSpPr>
          <p:nvPr/>
        </p:nvSpPr>
        <p:spPr bwMode="auto">
          <a:xfrm>
            <a:off x="3187700" y="2835275"/>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latin typeface="Symbol" pitchFamily="18" charset="2"/>
              </a:rPr>
              <a:t>Dy </a:t>
            </a:r>
          </a:p>
        </p:txBody>
      </p:sp>
      <p:cxnSp>
        <p:nvCxnSpPr>
          <p:cNvPr id="4175" name="Straight Arrow Connector 162"/>
          <p:cNvCxnSpPr>
            <a:cxnSpLocks noChangeShapeType="1"/>
          </p:cNvCxnSpPr>
          <p:nvPr/>
        </p:nvCxnSpPr>
        <p:spPr bwMode="auto">
          <a:xfrm rot="5400000">
            <a:off x="3530600" y="3025775"/>
            <a:ext cx="230188"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0741" name="Oval 104"/>
          <p:cNvSpPr>
            <a:spLocks noChangeArrowheads="1"/>
          </p:cNvSpPr>
          <p:nvPr/>
        </p:nvSpPr>
        <p:spPr bwMode="auto">
          <a:xfrm>
            <a:off x="3873500" y="31400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2" name="Oval 105"/>
          <p:cNvSpPr>
            <a:spLocks noChangeArrowheads="1"/>
          </p:cNvSpPr>
          <p:nvPr/>
        </p:nvSpPr>
        <p:spPr bwMode="auto">
          <a:xfrm>
            <a:off x="4178300" y="31400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3" name="Oval 107"/>
          <p:cNvSpPr>
            <a:spLocks noChangeArrowheads="1"/>
          </p:cNvSpPr>
          <p:nvPr/>
        </p:nvSpPr>
        <p:spPr bwMode="auto">
          <a:xfrm>
            <a:off x="3949700" y="30638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4" name="Oval 108"/>
          <p:cNvSpPr>
            <a:spLocks noChangeArrowheads="1"/>
          </p:cNvSpPr>
          <p:nvPr/>
        </p:nvSpPr>
        <p:spPr bwMode="auto">
          <a:xfrm>
            <a:off x="4330700" y="29876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5" name="Oval 109"/>
          <p:cNvSpPr>
            <a:spLocks noChangeArrowheads="1"/>
          </p:cNvSpPr>
          <p:nvPr/>
        </p:nvSpPr>
        <p:spPr bwMode="auto">
          <a:xfrm>
            <a:off x="4483100" y="29876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6" name="Oval 110"/>
          <p:cNvSpPr>
            <a:spLocks noChangeArrowheads="1"/>
          </p:cNvSpPr>
          <p:nvPr/>
        </p:nvSpPr>
        <p:spPr bwMode="auto">
          <a:xfrm>
            <a:off x="4330700" y="32162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7" name="Oval 111"/>
          <p:cNvSpPr>
            <a:spLocks noChangeArrowheads="1"/>
          </p:cNvSpPr>
          <p:nvPr/>
        </p:nvSpPr>
        <p:spPr bwMode="auto">
          <a:xfrm>
            <a:off x="4483100" y="32162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8" name="Oval 112"/>
          <p:cNvSpPr>
            <a:spLocks noChangeArrowheads="1"/>
          </p:cNvSpPr>
          <p:nvPr/>
        </p:nvSpPr>
        <p:spPr bwMode="auto">
          <a:xfrm>
            <a:off x="4254500" y="31400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49" name="Oval 113"/>
          <p:cNvSpPr>
            <a:spLocks noChangeArrowheads="1"/>
          </p:cNvSpPr>
          <p:nvPr/>
        </p:nvSpPr>
        <p:spPr bwMode="auto">
          <a:xfrm>
            <a:off x="4406900" y="31400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sp>
        <p:nvSpPr>
          <p:cNvPr id="30750" name="Oval 114"/>
          <p:cNvSpPr>
            <a:spLocks noChangeArrowheads="1"/>
          </p:cNvSpPr>
          <p:nvPr/>
        </p:nvSpPr>
        <p:spPr bwMode="auto">
          <a:xfrm>
            <a:off x="4559300" y="2987675"/>
            <a:ext cx="76200" cy="76200"/>
          </a:xfrm>
          <a:prstGeom prst="ellipse">
            <a:avLst/>
          </a:prstGeom>
          <a:solidFill>
            <a:srgbClr val="FAFA40"/>
          </a:solidFill>
          <a:ln w="9525">
            <a:solidFill>
              <a:schemeClr val="tx1"/>
            </a:solidFill>
            <a:round/>
            <a:headEnd/>
            <a:tailEnd/>
          </a:ln>
        </p:spPr>
        <p:txBody>
          <a:bodyPr wrap="none" anchor="ctr"/>
          <a:lstStyle/>
          <a:p>
            <a:endParaRPr lang="en-US"/>
          </a:p>
        </p:txBody>
      </p:sp>
      <p:cxnSp>
        <p:nvCxnSpPr>
          <p:cNvPr id="30751" name="Straight Arrow Connector 177"/>
          <p:cNvCxnSpPr>
            <a:cxnSpLocks noChangeShapeType="1"/>
          </p:cNvCxnSpPr>
          <p:nvPr/>
        </p:nvCxnSpPr>
        <p:spPr bwMode="auto">
          <a:xfrm rot="10800000" flipV="1">
            <a:off x="3873500" y="3216275"/>
            <a:ext cx="381000" cy="152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187" name="AutoShape 144"/>
          <p:cNvSpPr>
            <a:spLocks noChangeArrowheads="1"/>
          </p:cNvSpPr>
          <p:nvPr/>
        </p:nvSpPr>
        <p:spPr bwMode="auto">
          <a:xfrm>
            <a:off x="3873500" y="3216275"/>
            <a:ext cx="228600" cy="2286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5530B"/>
          </a:solidFill>
          <a:ln w="9525">
            <a:solidFill>
              <a:schemeClr val="tx1"/>
            </a:solidFill>
            <a:miter lim="800000"/>
            <a:headEnd/>
            <a:tailEnd/>
          </a:ln>
        </p:spPr>
        <p:txBody>
          <a:bodyPr wrap="none" anchor="ctr"/>
          <a:lstStyle/>
          <a:p>
            <a:endParaRPr lang="en-US"/>
          </a:p>
        </p:txBody>
      </p:sp>
      <p:sp>
        <p:nvSpPr>
          <p:cNvPr id="30753" name="Oval 179"/>
          <p:cNvSpPr>
            <a:spLocks noChangeArrowheads="1"/>
          </p:cNvSpPr>
          <p:nvPr/>
        </p:nvSpPr>
        <p:spPr bwMode="auto">
          <a:xfrm>
            <a:off x="2654300" y="3063875"/>
            <a:ext cx="152400" cy="228600"/>
          </a:xfrm>
          <a:prstGeom prst="ellipse">
            <a:avLst/>
          </a:prstGeom>
          <a:solidFill>
            <a:schemeClr val="accent1"/>
          </a:solidFill>
          <a:ln w="9525">
            <a:solidFill>
              <a:schemeClr val="tx1"/>
            </a:solidFill>
            <a:round/>
            <a:headEnd/>
            <a:tailEnd/>
          </a:ln>
        </p:spPr>
        <p:txBody>
          <a:bodyPr/>
          <a:lstStyle/>
          <a:p>
            <a:endParaRPr lang="en-US"/>
          </a:p>
        </p:txBody>
      </p:sp>
      <p:grpSp>
        <p:nvGrpSpPr>
          <p:cNvPr id="6" name="Group 102"/>
          <p:cNvGrpSpPr>
            <a:grpSpLocks/>
          </p:cNvGrpSpPr>
          <p:nvPr/>
        </p:nvGrpSpPr>
        <p:grpSpPr bwMode="auto">
          <a:xfrm>
            <a:off x="1663700" y="2911475"/>
            <a:ext cx="990600" cy="457200"/>
            <a:chOff x="1440" y="1632"/>
            <a:chExt cx="624" cy="288"/>
          </a:xfrm>
        </p:grpSpPr>
        <p:sp>
          <p:nvSpPr>
            <p:cNvPr id="30778" name="Oval 92"/>
            <p:cNvSpPr>
              <a:spLocks noChangeArrowheads="1"/>
            </p:cNvSpPr>
            <p:nvPr/>
          </p:nvSpPr>
          <p:spPr bwMode="auto">
            <a:xfrm>
              <a:off x="1824" y="1680"/>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79" name="Oval 94"/>
            <p:cNvSpPr>
              <a:spLocks noChangeArrowheads="1"/>
            </p:cNvSpPr>
            <p:nvPr/>
          </p:nvSpPr>
          <p:spPr bwMode="auto">
            <a:xfrm>
              <a:off x="1776" y="1632"/>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80" name="Oval 95"/>
            <p:cNvSpPr>
              <a:spLocks noChangeArrowheads="1"/>
            </p:cNvSpPr>
            <p:nvPr/>
          </p:nvSpPr>
          <p:spPr bwMode="auto">
            <a:xfrm>
              <a:off x="1920" y="1728"/>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81" name="Oval 96"/>
            <p:cNvSpPr>
              <a:spLocks noChangeArrowheads="1"/>
            </p:cNvSpPr>
            <p:nvPr/>
          </p:nvSpPr>
          <p:spPr bwMode="auto">
            <a:xfrm>
              <a:off x="2016" y="1728"/>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82" name="Oval 97"/>
            <p:cNvSpPr>
              <a:spLocks noChangeArrowheads="1"/>
            </p:cNvSpPr>
            <p:nvPr/>
          </p:nvSpPr>
          <p:spPr bwMode="auto">
            <a:xfrm>
              <a:off x="1872" y="1680"/>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83" name="Oval 98"/>
            <p:cNvSpPr>
              <a:spLocks noChangeArrowheads="1"/>
            </p:cNvSpPr>
            <p:nvPr/>
          </p:nvSpPr>
          <p:spPr bwMode="auto">
            <a:xfrm>
              <a:off x="1968" y="1680"/>
              <a:ext cx="48" cy="48"/>
            </a:xfrm>
            <a:prstGeom prst="ellipse">
              <a:avLst/>
            </a:prstGeom>
            <a:solidFill>
              <a:srgbClr val="FFC000"/>
            </a:solidFill>
            <a:ln w="9525">
              <a:solidFill>
                <a:schemeClr val="tx1"/>
              </a:solidFill>
              <a:round/>
              <a:headEnd/>
              <a:tailEnd/>
            </a:ln>
          </p:spPr>
          <p:txBody>
            <a:bodyPr wrap="none" anchor="ctr"/>
            <a:lstStyle/>
            <a:p>
              <a:endParaRPr lang="en-US"/>
            </a:p>
          </p:txBody>
        </p:sp>
        <p:sp>
          <p:nvSpPr>
            <p:cNvPr id="30784" name="Text Box 115"/>
            <p:cNvSpPr txBox="1">
              <a:spLocks noChangeArrowheads="1"/>
            </p:cNvSpPr>
            <p:nvPr/>
          </p:nvSpPr>
          <p:spPr bwMode="auto">
            <a:xfrm>
              <a:off x="1440" y="1632"/>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a:t>K</a:t>
              </a:r>
              <a:r>
                <a:rPr lang="en-US" altLang="zh-CN" baseline="30000"/>
                <a:t>+</a:t>
              </a:r>
            </a:p>
          </p:txBody>
        </p:sp>
      </p:grpSp>
      <p:cxnSp>
        <p:nvCxnSpPr>
          <p:cNvPr id="4196" name="Straight Arrow Connector 203"/>
          <p:cNvCxnSpPr>
            <a:cxnSpLocks noChangeShapeType="1"/>
            <a:stCxn id="30782" idx="1"/>
          </p:cNvCxnSpPr>
          <p:nvPr/>
        </p:nvCxnSpPr>
        <p:spPr bwMode="auto">
          <a:xfrm rot="16200000" flipH="1">
            <a:off x="2474913" y="2884488"/>
            <a:ext cx="293687" cy="52228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7" name="Group 104"/>
          <p:cNvGrpSpPr>
            <a:grpSpLocks/>
          </p:cNvGrpSpPr>
          <p:nvPr/>
        </p:nvGrpSpPr>
        <p:grpSpPr bwMode="auto">
          <a:xfrm>
            <a:off x="2578100" y="2606675"/>
            <a:ext cx="914400" cy="533400"/>
            <a:chOff x="3360" y="1632"/>
            <a:chExt cx="576" cy="336"/>
          </a:xfrm>
        </p:grpSpPr>
        <p:sp>
          <p:nvSpPr>
            <p:cNvPr id="30776" name="Oval 124"/>
            <p:cNvSpPr>
              <a:spLocks noChangeArrowheads="1"/>
            </p:cNvSpPr>
            <p:nvPr/>
          </p:nvSpPr>
          <p:spPr bwMode="auto">
            <a:xfrm>
              <a:off x="3408" y="1632"/>
              <a:ext cx="336" cy="336"/>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30777" name="Text Box 125"/>
            <p:cNvSpPr txBox="1">
              <a:spLocks noChangeArrowheads="1"/>
            </p:cNvSpPr>
            <p:nvPr/>
          </p:nvSpPr>
          <p:spPr bwMode="auto">
            <a:xfrm>
              <a:off x="3360" y="1680"/>
              <a:ext cx="5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2000">
                  <a:solidFill>
                    <a:schemeClr val="bg2"/>
                  </a:solidFill>
                </a:rPr>
                <a:t>H</a:t>
              </a:r>
              <a:r>
                <a:rPr lang="en-US" altLang="zh-CN" sz="2000" baseline="-25000">
                  <a:solidFill>
                    <a:schemeClr val="bg2"/>
                  </a:solidFill>
                </a:rPr>
                <a:t>2</a:t>
              </a:r>
              <a:r>
                <a:rPr lang="en-US" altLang="zh-CN" sz="2000">
                  <a:solidFill>
                    <a:schemeClr val="bg2"/>
                  </a:solidFill>
                </a:rPr>
                <a:t>S</a:t>
              </a:r>
            </a:p>
          </p:txBody>
        </p:sp>
      </p:grpSp>
      <p:grpSp>
        <p:nvGrpSpPr>
          <p:cNvPr id="30757" name="Group 56"/>
          <p:cNvGrpSpPr>
            <a:grpSpLocks/>
          </p:cNvGrpSpPr>
          <p:nvPr/>
        </p:nvGrpSpPr>
        <p:grpSpPr bwMode="auto">
          <a:xfrm>
            <a:off x="3949700" y="4267200"/>
            <a:ext cx="588963" cy="612775"/>
            <a:chOff x="2488" y="2688"/>
            <a:chExt cx="371" cy="386"/>
          </a:xfrm>
        </p:grpSpPr>
        <p:sp>
          <p:nvSpPr>
            <p:cNvPr id="30770" name="Oval 127"/>
            <p:cNvSpPr>
              <a:spLocks noChangeArrowheads="1"/>
            </p:cNvSpPr>
            <p:nvPr/>
          </p:nvSpPr>
          <p:spPr bwMode="auto">
            <a:xfrm>
              <a:off x="2533" y="2821"/>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30771" name="Oval 128"/>
            <p:cNvSpPr>
              <a:spLocks noChangeArrowheads="1"/>
            </p:cNvSpPr>
            <p:nvPr/>
          </p:nvSpPr>
          <p:spPr bwMode="auto">
            <a:xfrm>
              <a:off x="2675" y="2841"/>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30772" name="Oval 129"/>
            <p:cNvSpPr>
              <a:spLocks noChangeArrowheads="1"/>
            </p:cNvSpPr>
            <p:nvPr/>
          </p:nvSpPr>
          <p:spPr bwMode="auto">
            <a:xfrm>
              <a:off x="2544" y="2688"/>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30773" name="Oval 132"/>
            <p:cNvSpPr>
              <a:spLocks noChangeArrowheads="1"/>
            </p:cNvSpPr>
            <p:nvPr/>
          </p:nvSpPr>
          <p:spPr bwMode="auto">
            <a:xfrm>
              <a:off x="2640" y="2736"/>
              <a:ext cx="48" cy="48"/>
            </a:xfrm>
            <a:prstGeom prst="ellipse">
              <a:avLst/>
            </a:prstGeom>
            <a:solidFill>
              <a:schemeClr val="bg1"/>
            </a:solidFill>
            <a:ln w="9525">
              <a:solidFill>
                <a:schemeClr val="tx1"/>
              </a:solidFill>
              <a:round/>
              <a:headEnd/>
              <a:tailEnd/>
            </a:ln>
          </p:spPr>
          <p:txBody>
            <a:bodyPr wrap="none" anchor="ctr"/>
            <a:lstStyle/>
            <a:p>
              <a:endParaRPr lang="en-US"/>
            </a:p>
          </p:txBody>
        </p:sp>
        <p:sp>
          <p:nvSpPr>
            <p:cNvPr id="30774" name="Text Box 139"/>
            <p:cNvSpPr txBox="1">
              <a:spLocks noChangeArrowheads="1"/>
            </p:cNvSpPr>
            <p:nvPr/>
          </p:nvSpPr>
          <p:spPr bwMode="auto">
            <a:xfrm>
              <a:off x="2488" y="2843"/>
              <a:ext cx="37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1800"/>
                <a:t>O</a:t>
              </a:r>
              <a:r>
                <a:rPr lang="en-US" altLang="zh-CN" sz="1800" baseline="-25000"/>
                <a:t>2</a:t>
              </a:r>
            </a:p>
          </p:txBody>
        </p:sp>
        <p:sp>
          <p:nvSpPr>
            <p:cNvPr id="30775" name="Oval 129"/>
            <p:cNvSpPr>
              <a:spLocks noChangeArrowheads="1"/>
            </p:cNvSpPr>
            <p:nvPr/>
          </p:nvSpPr>
          <p:spPr bwMode="auto">
            <a:xfrm>
              <a:off x="2725" y="2698"/>
              <a:ext cx="48" cy="48"/>
            </a:xfrm>
            <a:prstGeom prst="ellipse">
              <a:avLst/>
            </a:prstGeom>
            <a:solidFill>
              <a:schemeClr val="bg1"/>
            </a:solidFill>
            <a:ln w="9525">
              <a:solidFill>
                <a:schemeClr val="tx1"/>
              </a:solidFill>
              <a:round/>
              <a:headEnd/>
              <a:tailEnd/>
            </a:ln>
          </p:spPr>
          <p:txBody>
            <a:bodyPr wrap="none" anchor="ctr"/>
            <a:lstStyle/>
            <a:p>
              <a:endParaRPr lang="en-US"/>
            </a:p>
          </p:txBody>
        </p:sp>
      </p:grpSp>
      <p:grpSp>
        <p:nvGrpSpPr>
          <p:cNvPr id="100415" name="Group 63"/>
          <p:cNvGrpSpPr>
            <a:grpSpLocks/>
          </p:cNvGrpSpPr>
          <p:nvPr/>
        </p:nvGrpSpPr>
        <p:grpSpPr bwMode="auto">
          <a:xfrm>
            <a:off x="4843463" y="3438525"/>
            <a:ext cx="1023937" cy="549275"/>
            <a:chOff x="3130" y="2112"/>
            <a:chExt cx="645" cy="346"/>
          </a:xfrm>
        </p:grpSpPr>
        <p:sp>
          <p:nvSpPr>
            <p:cNvPr id="30763" name="Text Box 126"/>
            <p:cNvSpPr txBox="1">
              <a:spLocks noChangeArrowheads="1"/>
            </p:cNvSpPr>
            <p:nvPr/>
          </p:nvSpPr>
          <p:spPr bwMode="auto">
            <a:xfrm>
              <a:off x="3312" y="2208"/>
              <a:ext cx="46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2000"/>
                <a:t>ROS</a:t>
              </a:r>
            </a:p>
          </p:txBody>
        </p:sp>
        <p:sp>
          <p:nvSpPr>
            <p:cNvPr id="3" name="AutoShape 119"/>
            <p:cNvSpPr>
              <a:spLocks noChangeArrowheads="1"/>
            </p:cNvSpPr>
            <p:nvPr/>
          </p:nvSpPr>
          <p:spPr bwMode="auto">
            <a:xfrm>
              <a:off x="3130" y="2304"/>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8" name="AutoShape 121"/>
            <p:cNvSpPr>
              <a:spLocks noChangeArrowheads="1"/>
            </p:cNvSpPr>
            <p:nvPr/>
          </p:nvSpPr>
          <p:spPr bwMode="auto">
            <a:xfrm>
              <a:off x="3226" y="2352"/>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0" name="AutoShape 122"/>
            <p:cNvSpPr>
              <a:spLocks noChangeArrowheads="1"/>
            </p:cNvSpPr>
            <p:nvPr/>
          </p:nvSpPr>
          <p:spPr bwMode="auto">
            <a:xfrm>
              <a:off x="3226" y="2208"/>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1" name="AutoShape 123"/>
            <p:cNvSpPr>
              <a:spLocks noChangeArrowheads="1"/>
            </p:cNvSpPr>
            <p:nvPr/>
          </p:nvSpPr>
          <p:spPr bwMode="auto">
            <a:xfrm>
              <a:off x="3370" y="2112"/>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2" name="AutoShape 140"/>
            <p:cNvSpPr>
              <a:spLocks noChangeArrowheads="1"/>
            </p:cNvSpPr>
            <p:nvPr/>
          </p:nvSpPr>
          <p:spPr bwMode="auto">
            <a:xfrm>
              <a:off x="3514" y="2160"/>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sp>
          <p:nvSpPr>
            <p:cNvPr id="13" name="AutoShape 122"/>
            <p:cNvSpPr>
              <a:spLocks noChangeArrowheads="1"/>
            </p:cNvSpPr>
            <p:nvPr/>
          </p:nvSpPr>
          <p:spPr bwMode="auto">
            <a:xfrm>
              <a:off x="3226" y="2208"/>
              <a:ext cx="96" cy="96"/>
            </a:xfrm>
            <a:prstGeom prst="star5">
              <a:avLst/>
            </a:prstGeom>
            <a:solidFill>
              <a:srgbClr val="FAFA40"/>
            </a:solidFill>
            <a:ln w="9525">
              <a:solidFill>
                <a:schemeClr val="tx1"/>
              </a:solidFill>
              <a:miter lim="800000"/>
              <a:headEnd/>
              <a:tailEnd/>
            </a:ln>
            <a:effectLst/>
          </p:spPr>
          <p:txBody>
            <a:bodyPr wrap="none" anchor="ctr"/>
            <a:lstStyle/>
            <a:p>
              <a:pPr>
                <a:defRPr/>
              </a:pPr>
              <a:endParaRPr lang="en-US" dirty="0">
                <a:latin typeface="Arial" charset="0"/>
                <a:ea typeface="宋体" pitchFamily="2" charset="-122"/>
              </a:endParaRPr>
            </a:p>
          </p:txBody>
        </p:sp>
      </p:grpSp>
      <p:grpSp>
        <p:nvGrpSpPr>
          <p:cNvPr id="9" name="Group 103"/>
          <p:cNvGrpSpPr>
            <a:grpSpLocks/>
          </p:cNvGrpSpPr>
          <p:nvPr/>
        </p:nvGrpSpPr>
        <p:grpSpPr bwMode="auto">
          <a:xfrm>
            <a:off x="5334000" y="2590800"/>
            <a:ext cx="914400" cy="533400"/>
            <a:chOff x="3360" y="1632"/>
            <a:chExt cx="576" cy="336"/>
          </a:xfrm>
        </p:grpSpPr>
        <p:sp>
          <p:nvSpPr>
            <p:cNvPr id="30761" name="Oval 124"/>
            <p:cNvSpPr>
              <a:spLocks noChangeArrowheads="1"/>
            </p:cNvSpPr>
            <p:nvPr/>
          </p:nvSpPr>
          <p:spPr bwMode="auto">
            <a:xfrm>
              <a:off x="3408" y="1632"/>
              <a:ext cx="336" cy="336"/>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30762" name="Text Box 125"/>
            <p:cNvSpPr txBox="1">
              <a:spLocks noChangeArrowheads="1"/>
            </p:cNvSpPr>
            <p:nvPr/>
          </p:nvSpPr>
          <p:spPr bwMode="auto">
            <a:xfrm>
              <a:off x="3360" y="1680"/>
              <a:ext cx="5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altLang="zh-CN" sz="2000">
                  <a:solidFill>
                    <a:schemeClr val="bg2"/>
                  </a:solidFill>
                </a:rPr>
                <a:t>H</a:t>
              </a:r>
              <a:r>
                <a:rPr lang="en-US" altLang="zh-CN" sz="2000" baseline="-25000">
                  <a:solidFill>
                    <a:schemeClr val="bg2"/>
                  </a:solidFill>
                </a:rPr>
                <a:t>2</a:t>
              </a:r>
              <a:r>
                <a:rPr lang="en-US" altLang="zh-CN" sz="2000">
                  <a:solidFill>
                    <a:schemeClr val="bg2"/>
                  </a:solidFill>
                </a:rPr>
                <a:t>S</a:t>
              </a:r>
            </a:p>
          </p:txBody>
        </p:sp>
      </p:grpSp>
      <p:sp>
        <p:nvSpPr>
          <p:cNvPr id="30760" name="TextBox 74"/>
          <p:cNvSpPr txBox="1">
            <a:spLocks noChangeArrowheads="1"/>
          </p:cNvSpPr>
          <p:nvPr/>
        </p:nvSpPr>
        <p:spPr bwMode="auto">
          <a:xfrm>
            <a:off x="592138" y="1295400"/>
            <a:ext cx="2386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b="1" u="sng"/>
              <a:t>Cardiomyocyte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36"/>
                                        </p:tgtEl>
                                        <p:attrNameLst>
                                          <p:attrName>style.visibility</p:attrName>
                                        </p:attrNameLst>
                                      </p:cBhvr>
                                      <p:to>
                                        <p:strVal val="visible"/>
                                      </p:to>
                                    </p:set>
                                    <p:animEffect transition="in" filter="fade">
                                      <p:cBhvr>
                                        <p:cTn id="7" dur="1500"/>
                                        <p:tgtEl>
                                          <p:spTgt spid="4136"/>
                                        </p:tgtEl>
                                      </p:cBhvr>
                                    </p:animEffect>
                                  </p:childTnLst>
                                </p:cTn>
                              </p:par>
                            </p:childTnLst>
                          </p:cTn>
                        </p:par>
                        <p:par>
                          <p:cTn id="8" fill="hold" nodeType="afterGroup">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400"/>
                                        <p:tgtEl>
                                          <p:spTgt spid="7"/>
                                        </p:tgtEl>
                                      </p:cBhvr>
                                    </p:animEffect>
                                  </p:childTnLst>
                                </p:cTn>
                              </p:par>
                            </p:childTnLst>
                          </p:cTn>
                        </p:par>
                        <p:par>
                          <p:cTn id="12" fill="hold" nodeType="afterGroup">
                            <p:stCondLst>
                              <p:cond delay="29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400"/>
                                        <p:tgtEl>
                                          <p:spTgt spid="6"/>
                                        </p:tgtEl>
                                      </p:cBhvr>
                                    </p:animEffect>
                                  </p:childTnLst>
                                </p:cTn>
                              </p:par>
                            </p:childTnLst>
                          </p:cTn>
                        </p:par>
                        <p:par>
                          <p:cTn id="16" fill="hold" nodeType="afterGroup">
                            <p:stCondLst>
                              <p:cond delay="4300"/>
                            </p:stCondLst>
                            <p:childTnLst>
                              <p:par>
                                <p:cTn id="17" presetID="10" presetClass="entr" presetSubtype="0" fill="hold" nodeType="afterEffect">
                                  <p:stCondLst>
                                    <p:cond delay="0"/>
                                  </p:stCondLst>
                                  <p:childTnLst>
                                    <p:set>
                                      <p:cBhvr>
                                        <p:cTn id="18" dur="1" fill="hold">
                                          <p:stCondLst>
                                            <p:cond delay="0"/>
                                          </p:stCondLst>
                                        </p:cTn>
                                        <p:tgtEl>
                                          <p:spTgt spid="4196"/>
                                        </p:tgtEl>
                                        <p:attrNameLst>
                                          <p:attrName>style.visibility</p:attrName>
                                        </p:attrNameLst>
                                      </p:cBhvr>
                                      <p:to>
                                        <p:strVal val="visible"/>
                                      </p:to>
                                    </p:set>
                                    <p:animEffect transition="in" filter="fade">
                                      <p:cBhvr>
                                        <p:cTn id="19" dur="1300"/>
                                        <p:tgtEl>
                                          <p:spTgt spid="4196"/>
                                        </p:tgtEl>
                                      </p:cBhvr>
                                    </p:animEffect>
                                  </p:childTnLst>
                                </p:cTn>
                              </p:par>
                            </p:childTnLst>
                          </p:cTn>
                        </p:par>
                        <p:par>
                          <p:cTn id="20" fill="hold" nodeType="afterGroup">
                            <p:stCondLst>
                              <p:cond delay="5600"/>
                            </p:stCondLst>
                            <p:childTnLst>
                              <p:par>
                                <p:cTn id="21" presetID="10" presetClass="entr" presetSubtype="0" fill="hold" grpId="0" nodeType="afterEffect">
                                  <p:stCondLst>
                                    <p:cond delay="0"/>
                                  </p:stCondLst>
                                  <p:childTnLst>
                                    <p:set>
                                      <p:cBhvr>
                                        <p:cTn id="22" dur="1" fill="hold">
                                          <p:stCondLst>
                                            <p:cond delay="0"/>
                                          </p:stCondLst>
                                        </p:cTn>
                                        <p:tgtEl>
                                          <p:spTgt spid="4174"/>
                                        </p:tgtEl>
                                        <p:attrNameLst>
                                          <p:attrName>style.visibility</p:attrName>
                                        </p:attrNameLst>
                                      </p:cBhvr>
                                      <p:to>
                                        <p:strVal val="visible"/>
                                      </p:to>
                                    </p:set>
                                    <p:animEffect transition="in" filter="fade">
                                      <p:cBhvr>
                                        <p:cTn id="23" dur="1800"/>
                                        <p:tgtEl>
                                          <p:spTgt spid="4174"/>
                                        </p:tgtEl>
                                      </p:cBhvr>
                                    </p:animEffect>
                                  </p:childTnLst>
                                </p:cTn>
                              </p:par>
                              <p:par>
                                <p:cTn id="24" presetID="10" presetClass="entr" presetSubtype="0" fill="hold" nodeType="withEffect">
                                  <p:stCondLst>
                                    <p:cond delay="0"/>
                                  </p:stCondLst>
                                  <p:childTnLst>
                                    <p:set>
                                      <p:cBhvr>
                                        <p:cTn id="25" dur="1" fill="hold">
                                          <p:stCondLst>
                                            <p:cond delay="0"/>
                                          </p:stCondLst>
                                        </p:cTn>
                                        <p:tgtEl>
                                          <p:spTgt spid="4175"/>
                                        </p:tgtEl>
                                        <p:attrNameLst>
                                          <p:attrName>style.visibility</p:attrName>
                                        </p:attrNameLst>
                                      </p:cBhvr>
                                      <p:to>
                                        <p:strVal val="visible"/>
                                      </p:to>
                                    </p:set>
                                    <p:animEffect transition="in" filter="fade">
                                      <p:cBhvr>
                                        <p:cTn id="26" dur="1700"/>
                                        <p:tgtEl>
                                          <p:spTgt spid="4175"/>
                                        </p:tgtEl>
                                      </p:cBhvr>
                                    </p:animEffect>
                                  </p:childTnLst>
                                </p:cTn>
                              </p:par>
                            </p:childTnLst>
                          </p:cTn>
                        </p:par>
                        <p:par>
                          <p:cTn id="27" fill="hold" nodeType="afterGroup">
                            <p:stCondLst>
                              <p:cond delay="7400"/>
                            </p:stCondLst>
                            <p:childTnLst>
                              <p:par>
                                <p:cTn id="28" presetID="10" presetClass="entr" presetSubtype="0" fill="hold" grpId="0" nodeType="afterEffect">
                                  <p:stCondLst>
                                    <p:cond delay="0"/>
                                  </p:stCondLst>
                                  <p:childTnLst>
                                    <p:set>
                                      <p:cBhvr>
                                        <p:cTn id="29" dur="1" fill="hold">
                                          <p:stCondLst>
                                            <p:cond delay="0"/>
                                          </p:stCondLst>
                                        </p:cTn>
                                        <p:tgtEl>
                                          <p:spTgt spid="4187"/>
                                        </p:tgtEl>
                                        <p:attrNameLst>
                                          <p:attrName>style.visibility</p:attrName>
                                        </p:attrNameLst>
                                      </p:cBhvr>
                                      <p:to>
                                        <p:strVal val="visible"/>
                                      </p:to>
                                    </p:set>
                                    <p:animEffect transition="in" filter="fade">
                                      <p:cBhvr>
                                        <p:cTn id="30" dur="1100"/>
                                        <p:tgtEl>
                                          <p:spTgt spid="418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61"/>
                                        </p:tgtEl>
                                        <p:attrNameLst>
                                          <p:attrName>style.visibility</p:attrName>
                                        </p:attrNameLst>
                                      </p:cBhvr>
                                      <p:to>
                                        <p:strVal val="visible"/>
                                      </p:to>
                                    </p:set>
                                    <p:animEffect transition="in" filter="fade">
                                      <p:cBhvr>
                                        <p:cTn id="35" dur="1500"/>
                                        <p:tgtEl>
                                          <p:spTgt spid="4161"/>
                                        </p:tgtEl>
                                      </p:cBhvr>
                                    </p:animEffect>
                                  </p:childTnLst>
                                </p:cTn>
                              </p:par>
                            </p:childTnLst>
                          </p:cTn>
                        </p:par>
                        <p:par>
                          <p:cTn id="36" fill="hold" nodeType="afterGroup">
                            <p:stCondLst>
                              <p:cond delay="15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300"/>
                                        <p:tgtEl>
                                          <p:spTgt spid="9"/>
                                        </p:tgtEl>
                                      </p:cBhvr>
                                    </p:animEffect>
                                  </p:childTnLst>
                                </p:cTn>
                              </p:par>
                            </p:childTnLst>
                          </p:cTn>
                        </p:par>
                        <p:par>
                          <p:cTn id="40" fill="hold" nodeType="afterGroup">
                            <p:stCondLst>
                              <p:cond delay="2800"/>
                            </p:stCondLst>
                            <p:childTnLst>
                              <p:par>
                                <p:cTn id="41" presetID="42" presetClass="path" presetSubtype="0" accel="50000" decel="50000" fill="hold" nodeType="afterEffect">
                                  <p:stCondLst>
                                    <p:cond delay="0"/>
                                  </p:stCondLst>
                                  <p:childTnLst>
                                    <p:animMotion origin="layout" path="M -3.33333E-6 -1.22109E-6 L -0.03889 0.12512 " pathEditMode="relative" rAng="0" ptsTypes="AA">
                                      <p:cBhvr>
                                        <p:cTn id="42" dur="2000" fill="hold"/>
                                        <p:tgtEl>
                                          <p:spTgt spid="9"/>
                                        </p:tgtEl>
                                        <p:attrNameLst>
                                          <p:attrName>ppt_x</p:attrName>
                                          <p:attrName>ppt_y</p:attrName>
                                        </p:attrNameLst>
                                      </p:cBhvr>
                                      <p:rCtr x="-194400" y="624400"/>
                                    </p:animMotion>
                                  </p:childTnLst>
                                </p:cTn>
                              </p:par>
                            </p:childTnLst>
                          </p:cTn>
                        </p:par>
                        <p:par>
                          <p:cTn id="43" fill="hold" nodeType="afterGroup">
                            <p:stCondLst>
                              <p:cond delay="4800"/>
                            </p:stCondLst>
                            <p:childTnLst>
                              <p:par>
                                <p:cTn id="44" presetID="9" presetClass="exit" presetSubtype="0" fill="hold" nodeType="afterEffect">
                                  <p:stCondLst>
                                    <p:cond delay="0"/>
                                  </p:stCondLst>
                                  <p:childTnLst>
                                    <p:animEffect transition="out" filter="dissolve">
                                      <p:cBhvr>
                                        <p:cTn id="45" dur="500"/>
                                        <p:tgtEl>
                                          <p:spTgt spid="100415"/>
                                        </p:tgtEl>
                                      </p:cBhvr>
                                    </p:animEffect>
                                    <p:set>
                                      <p:cBhvr>
                                        <p:cTn id="46" dur="1" fill="hold">
                                          <p:stCondLst>
                                            <p:cond delay="499"/>
                                          </p:stCondLst>
                                        </p:cTn>
                                        <p:tgtEl>
                                          <p:spTgt spid="100415"/>
                                        </p:tgtEl>
                                        <p:attrNameLst>
                                          <p:attrName>style.visibility</p:attrName>
                                        </p:attrNameLst>
                                      </p:cBhvr>
                                      <p:to>
                                        <p:strVal val="hidden"/>
                                      </p:to>
                                    </p:set>
                                  </p:childTnLst>
                                </p:cTn>
                              </p:par>
                              <p:par>
                                <p:cTn id="47" presetID="9" presetClass="exit" presetSubtype="0" fill="hold" grpId="0" nodeType="withEffect">
                                  <p:stCondLst>
                                    <p:cond delay="0"/>
                                  </p:stCondLst>
                                  <p:childTnLst>
                                    <p:animEffect transition="out" filter="dissolve">
                                      <p:cBhvr>
                                        <p:cTn id="48" dur="500"/>
                                        <p:tgtEl>
                                          <p:spTgt spid="4163"/>
                                        </p:tgtEl>
                                      </p:cBhvr>
                                    </p:animEffect>
                                    <p:set>
                                      <p:cBhvr>
                                        <p:cTn id="49" dur="1" fill="hold">
                                          <p:stCondLst>
                                            <p:cond delay="499"/>
                                          </p:stCondLst>
                                        </p:cTn>
                                        <p:tgtEl>
                                          <p:spTgt spid="4163"/>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4164"/>
                                        </p:tgtEl>
                                      </p:cBhvr>
                                    </p:animEffect>
                                    <p:set>
                                      <p:cBhvr>
                                        <p:cTn id="52" dur="1" fill="hold">
                                          <p:stCondLst>
                                            <p:cond delay="499"/>
                                          </p:stCondLst>
                                        </p:cTn>
                                        <p:tgtEl>
                                          <p:spTgt spid="416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137"/>
                                        </p:tgtEl>
                                        <p:attrNameLst>
                                          <p:attrName>style.visibility</p:attrName>
                                        </p:attrNameLst>
                                      </p:cBhvr>
                                      <p:to>
                                        <p:strVal val="visible"/>
                                      </p:to>
                                    </p:set>
                                    <p:animEffect transition="in" filter="fade">
                                      <p:cBhvr>
                                        <p:cTn id="57" dur="1600"/>
                                        <p:tgtEl>
                                          <p:spTgt spid="4137"/>
                                        </p:tgtEl>
                                      </p:cBhvr>
                                    </p:animEffect>
                                  </p:childTnLst>
                                </p:cTn>
                              </p:par>
                            </p:childTnLst>
                          </p:cTn>
                        </p:par>
                        <p:par>
                          <p:cTn id="58" fill="hold" nodeType="afterGroup">
                            <p:stCondLst>
                              <p:cond delay="1600"/>
                            </p:stCondLst>
                            <p:childTnLst>
                              <p:par>
                                <p:cTn id="59" presetID="10" presetClass="entr" presetSubtype="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childTnLst>
                          </p:cTn>
                        </p:par>
                        <p:par>
                          <p:cTn id="62" fill="hold" nodeType="afterGroup">
                            <p:stCondLst>
                              <p:cond delay="2100"/>
                            </p:stCondLst>
                            <p:childTnLst>
                              <p:par>
                                <p:cTn id="63" presetID="42" presetClass="path" presetSubtype="0" accel="50000" decel="50000" fill="hold" nodeType="afterEffect">
                                  <p:stCondLst>
                                    <p:cond delay="0"/>
                                  </p:stCondLst>
                                  <p:childTnLst>
                                    <p:animMotion origin="layout" path="M 1.11022E-16 -4.54209E-6 L -0.05174 0.0525 " pathEditMode="relative" rAng="0" ptsTypes="AA">
                                      <p:cBhvr>
                                        <p:cTn id="64" dur="2000" fill="hold"/>
                                        <p:tgtEl>
                                          <p:spTgt spid="5"/>
                                        </p:tgtEl>
                                        <p:attrNameLst>
                                          <p:attrName>ppt_x</p:attrName>
                                          <p:attrName>ppt_y</p:attrName>
                                        </p:attrNameLst>
                                      </p:cBhvr>
                                      <p:rCtr x="-258700" y="261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 grpId="0" animBg="1"/>
      <p:bldP spid="4137" grpId="0" animBg="1"/>
      <p:bldP spid="4161" grpId="0" animBg="1"/>
      <p:bldP spid="4163" grpId="0" animBg="1"/>
      <p:bldP spid="4164" grpId="0" animBg="1"/>
      <p:bldP spid="4174" grpId="0"/>
      <p:bldP spid="418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5" name="Title 1"/>
          <p:cNvSpPr>
            <a:spLocks noGrp="1"/>
          </p:cNvSpPr>
          <p:nvPr>
            <p:ph type="title"/>
          </p:nvPr>
        </p:nvSpPr>
        <p:spPr/>
        <p:txBody>
          <a:bodyPr/>
          <a:lstStyle/>
          <a:p>
            <a:pPr algn="ctr"/>
            <a:r>
              <a:rPr lang="en-US" sz="3600" smtClean="0">
                <a:latin typeface="Arial" pitchFamily="-123" charset="0"/>
                <a:ea typeface="Arial" pitchFamily="-123" charset="0"/>
                <a:cs typeface="Arial" pitchFamily="-123" charset="0"/>
              </a:rPr>
              <a:t> H</a:t>
            </a:r>
            <a:r>
              <a:rPr lang="en-US" sz="3600" baseline="-25000" smtClean="0">
                <a:latin typeface="Arial" pitchFamily="-123" charset="0"/>
                <a:ea typeface="Arial" pitchFamily="-123" charset="0"/>
                <a:cs typeface="Arial" pitchFamily="-123" charset="0"/>
              </a:rPr>
              <a:t>2</a:t>
            </a:r>
            <a:r>
              <a:rPr lang="en-US" sz="3600" smtClean="0">
                <a:latin typeface="Arial" pitchFamily="-123" charset="0"/>
                <a:ea typeface="Arial" pitchFamily="-123" charset="0"/>
                <a:cs typeface="Arial" pitchFamily="-123" charset="0"/>
              </a:rPr>
              <a:t>S Depletion</a:t>
            </a:r>
          </a:p>
        </p:txBody>
      </p:sp>
      <p:sp>
        <p:nvSpPr>
          <p:cNvPr id="102416" name="Content Placeholder 2"/>
          <p:cNvSpPr>
            <a:spLocks noGrp="1"/>
          </p:cNvSpPr>
          <p:nvPr>
            <p:ph sz="quarter" idx="1"/>
          </p:nvPr>
        </p:nvSpPr>
        <p:spPr>
          <a:xfrm>
            <a:off x="457200" y="1219200"/>
            <a:ext cx="8229600" cy="5233988"/>
          </a:xfrm>
        </p:spPr>
        <p:txBody>
          <a:bodyPr/>
          <a:lstStyle/>
          <a:p>
            <a:endParaRPr lang="en-US" sz="2400" smtClean="0">
              <a:latin typeface="Cambria" pitchFamily="-123" charset="0"/>
              <a:cs typeface="SimHei" charset="0"/>
            </a:endParaRPr>
          </a:p>
          <a:p>
            <a:endParaRPr lang="en-US" sz="2400" smtClean="0">
              <a:latin typeface="Cambria" pitchFamily="-123" charset="0"/>
              <a:cs typeface="SimHei" charset="0"/>
            </a:endParaRPr>
          </a:p>
          <a:p>
            <a:endParaRPr lang="en-US" sz="2800" smtClean="0">
              <a:latin typeface="Cambria" pitchFamily="-123" charset="0"/>
              <a:cs typeface="SimHei" charset="0"/>
            </a:endParaRPr>
          </a:p>
          <a:p>
            <a:endParaRPr lang="en-US" sz="2700" smtClean="0">
              <a:latin typeface="Arial" pitchFamily="-123" charset="0"/>
              <a:ea typeface="SimHei" charset="0"/>
              <a:cs typeface="SimHei" charset="0"/>
            </a:endParaRPr>
          </a:p>
        </p:txBody>
      </p:sp>
      <p:grpSp>
        <p:nvGrpSpPr>
          <p:cNvPr id="102417" name="Group 9"/>
          <p:cNvGrpSpPr>
            <a:grpSpLocks/>
          </p:cNvGrpSpPr>
          <p:nvPr/>
        </p:nvGrpSpPr>
        <p:grpSpPr bwMode="auto">
          <a:xfrm>
            <a:off x="369888" y="1249363"/>
            <a:ext cx="8193087" cy="4165600"/>
            <a:chOff x="383643" y="1510167"/>
            <a:chExt cx="8194527" cy="4166273"/>
          </a:xfrm>
        </p:grpSpPr>
        <p:graphicFrame>
          <p:nvGraphicFramePr>
            <p:cNvPr id="102413" name="Object 13"/>
            <p:cNvGraphicFramePr>
              <a:graphicFrameLocks noChangeAspect="1"/>
            </p:cNvGraphicFramePr>
            <p:nvPr/>
          </p:nvGraphicFramePr>
          <p:xfrm>
            <a:off x="740682" y="1510167"/>
            <a:ext cx="7837488" cy="3932237"/>
          </p:xfrm>
          <a:graphic>
            <a:graphicData uri="http://schemas.openxmlformats.org/presentationml/2006/ole">
              <mc:AlternateContent xmlns:mc="http://schemas.openxmlformats.org/markup-compatibility/2006">
                <mc:Choice xmlns:v="urn:schemas-microsoft-com:vml" Requires="v">
                  <p:oleObj spid="_x0000_s103426" name="Chart" r:id="rId5" imgW="6619824" imgH="3295785" progId="Excel.Chart.8">
                    <p:embed followColorScheme="full"/>
                  </p:oleObj>
                </mc:Choice>
                <mc:Fallback>
                  <p:oleObj name="Chart" r:id="rId5" imgW="6619824" imgH="3295785" progId="Excel.Chart.8">
                    <p:embed followColorScheme="full"/>
                    <p:pic>
                      <p:nvPicPr>
                        <p:cNvPr id="0" name=""/>
                        <p:cNvPicPr>
                          <a:picLocks noChangeAspect="1" noChangeArrowheads="1"/>
                        </p:cNvPicPr>
                        <p:nvPr/>
                      </p:nvPicPr>
                      <p:blipFill>
                        <a:blip r:embed="rId6"/>
                        <a:srcRect/>
                        <a:stretch>
                          <a:fillRect/>
                        </a:stretch>
                      </p:blipFill>
                      <p:spPr bwMode="auto">
                        <a:xfrm>
                          <a:off x="740682" y="1510167"/>
                          <a:ext cx="7837488" cy="393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19" name="TextBox 4"/>
            <p:cNvSpPr txBox="1">
              <a:spLocks noChangeArrowheads="1"/>
            </p:cNvSpPr>
            <p:nvPr/>
          </p:nvSpPr>
          <p:spPr bwMode="auto">
            <a:xfrm>
              <a:off x="4091107" y="5249334"/>
              <a:ext cx="1519504" cy="427106"/>
            </a:xfrm>
            <a:prstGeom prst="rect">
              <a:avLst/>
            </a:prstGeom>
            <a:noFill/>
            <a:ln w="9525">
              <a:noFill/>
              <a:miter lim="800000"/>
              <a:headEnd/>
              <a:tailEnd/>
            </a:ln>
          </p:spPr>
          <p:txBody>
            <a:bodyPr wrap="none">
              <a:prstTxWarp prst="textNoShape">
                <a:avLst/>
              </a:prstTxWarp>
              <a:spAutoFit/>
            </a:bodyPr>
            <a:lstStyle/>
            <a:p>
              <a:r>
                <a:rPr lang="en-US" sz="2200"/>
                <a:t>Time (min)</a:t>
              </a:r>
            </a:p>
          </p:txBody>
        </p:sp>
        <p:sp>
          <p:nvSpPr>
            <p:cNvPr id="102420" name="TextBox 5"/>
            <p:cNvSpPr txBox="1">
              <a:spLocks noChangeArrowheads="1"/>
            </p:cNvSpPr>
            <p:nvPr/>
          </p:nvSpPr>
          <p:spPr bwMode="auto">
            <a:xfrm rot="-5400000">
              <a:off x="-148253" y="3093158"/>
              <a:ext cx="1490903" cy="427112"/>
            </a:xfrm>
            <a:prstGeom prst="rect">
              <a:avLst/>
            </a:prstGeom>
            <a:noFill/>
            <a:ln w="9525">
              <a:noFill/>
              <a:miter lim="800000"/>
              <a:headEnd/>
              <a:tailEnd/>
            </a:ln>
          </p:spPr>
          <p:txBody>
            <a:bodyPr wrap="none">
              <a:prstTxWarp prst="textNoShape">
                <a:avLst/>
              </a:prstTxWarp>
              <a:spAutoFit/>
            </a:bodyPr>
            <a:lstStyle/>
            <a:p>
              <a:r>
                <a:rPr lang="en-US" sz="2200"/>
                <a:t>[H</a:t>
              </a:r>
              <a:r>
                <a:rPr lang="en-US" sz="2200" baseline="-25000"/>
                <a:t>2</a:t>
              </a:r>
              <a:r>
                <a:rPr lang="en-US" sz="2200"/>
                <a:t>S] (</a:t>
              </a:r>
              <a:r>
                <a:rPr lang="el-GR" sz="2200"/>
                <a:t>μ</a:t>
              </a:r>
              <a:r>
                <a:rPr lang="en-US" sz="2200"/>
                <a:t>M)</a:t>
              </a:r>
            </a:p>
          </p:txBody>
        </p:sp>
      </p:grpSp>
      <p:sp>
        <p:nvSpPr>
          <p:cNvPr id="102418" name="Content Placeholder 2"/>
          <p:cNvSpPr txBox="1">
            <a:spLocks/>
          </p:cNvSpPr>
          <p:nvPr/>
        </p:nvSpPr>
        <p:spPr bwMode="auto">
          <a:xfrm>
            <a:off x="558800" y="5934075"/>
            <a:ext cx="8251825" cy="790575"/>
          </a:xfrm>
          <a:prstGeom prst="rect">
            <a:avLst/>
          </a:prstGeom>
          <a:noFill/>
          <a:ln w="9525">
            <a:noFill/>
            <a:miter lim="800000"/>
            <a:headEnd/>
            <a:tailEnd/>
          </a:ln>
        </p:spPr>
        <p:txBody>
          <a:bodyPr>
            <a:prstTxWarp prst="textNoShape">
              <a:avLst/>
            </a:prstTxWarp>
          </a:bodyPr>
          <a:lstStyle/>
          <a:p>
            <a:pPr marL="273050" indent="-273050" algn="ctr" eaLnBrk="0" hangingPunct="0">
              <a:spcBef>
                <a:spcPts val="600"/>
              </a:spcBef>
              <a:spcAft>
                <a:spcPts val="1800"/>
              </a:spcAft>
              <a:buClr>
                <a:schemeClr val="accent1"/>
              </a:buClr>
              <a:buSzPct val="76000"/>
            </a:pPr>
            <a:r>
              <a:rPr lang="en-US">
                <a:ea typeface="SimHei" charset="0"/>
                <a:cs typeface="SimHei" charset="0"/>
              </a:rPr>
              <a:t>H</a:t>
            </a:r>
            <a:r>
              <a:rPr lang="en-US" baseline="-25000">
                <a:ea typeface="SimHei" charset="0"/>
                <a:cs typeface="SimHei" charset="0"/>
              </a:rPr>
              <a:t>2</a:t>
            </a:r>
            <a:r>
              <a:rPr lang="en-US">
                <a:ea typeface="SimHei" charset="0"/>
                <a:cs typeface="SimHei" charset="0"/>
              </a:rPr>
              <a:t>S depletes from solution over time  </a:t>
            </a:r>
          </a:p>
          <a:p>
            <a:pPr marL="547688" lvl="1" indent="-273050" eaLnBrk="0" hangingPunct="0">
              <a:spcBef>
                <a:spcPts val="500"/>
              </a:spcBef>
              <a:buClr>
                <a:schemeClr val="accent2"/>
              </a:buClr>
              <a:buSzPct val="76000"/>
              <a:buFont typeface="Wingdings 3" pitchFamily="-123" charset="2"/>
              <a:buChar char=""/>
            </a:pPr>
            <a:endParaRPr lang="en-US">
              <a:solidFill>
                <a:schemeClr val="tx2"/>
              </a:solidFill>
              <a:ea typeface="SimHei" charset="0"/>
              <a:cs typeface="SimHei" charset="0"/>
            </a:endParaRPr>
          </a:p>
        </p:txBody>
      </p:sp>
    </p:spTree>
    <p:custDataLst>
      <p:tags r:id="rId2"/>
    </p:custDataLst>
    <p:extLst>
      <p:ext uri="{BB962C8B-B14F-4D97-AF65-F5344CB8AC3E}">
        <p14:creationId xmlns:p14="http://schemas.microsoft.com/office/powerpoint/2010/main" val="1559105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idx="4294967295"/>
          </p:nvPr>
        </p:nvSpPr>
        <p:spPr/>
        <p:txBody>
          <a:bodyPr/>
          <a:lstStyle/>
          <a:p>
            <a:pPr algn="ctr"/>
            <a:r>
              <a:rPr lang="en-US" smtClean="0">
                <a:latin typeface="Arial" pitchFamily="34" charset="0"/>
                <a:ea typeface="ＭＳ Ｐゴシック" pitchFamily="34" charset="-128"/>
                <a:cs typeface="Arial" pitchFamily="34" charset="0"/>
              </a:rPr>
              <a:t>Microspheres: A Method for H</a:t>
            </a:r>
            <a:r>
              <a:rPr lang="en-US" baseline="-25000" smtClean="0">
                <a:latin typeface="Arial" pitchFamily="34" charset="0"/>
                <a:ea typeface="ＭＳ Ｐゴシック" pitchFamily="34" charset="-128"/>
                <a:cs typeface="Arial" pitchFamily="34" charset="0"/>
              </a:rPr>
              <a:t>2</a:t>
            </a:r>
            <a:r>
              <a:rPr lang="en-US" smtClean="0">
                <a:latin typeface="Arial" pitchFamily="34" charset="0"/>
                <a:ea typeface="ＭＳ Ｐゴシック" pitchFamily="34" charset="-128"/>
                <a:cs typeface="Arial" pitchFamily="34" charset="0"/>
              </a:rPr>
              <a:t>S Delivery </a:t>
            </a:r>
          </a:p>
        </p:txBody>
      </p:sp>
      <p:sp>
        <p:nvSpPr>
          <p:cNvPr id="104450" name="Content Placeholder 2"/>
          <p:cNvSpPr>
            <a:spLocks noGrp="1"/>
          </p:cNvSpPr>
          <p:nvPr>
            <p:ph sz="quarter" idx="4294967295"/>
          </p:nvPr>
        </p:nvSpPr>
        <p:spPr>
          <a:xfrm>
            <a:off x="457200" y="1219200"/>
            <a:ext cx="4475163" cy="5233988"/>
          </a:xfrm>
        </p:spPr>
        <p:txBody>
          <a:bodyPr/>
          <a:lstStyle/>
          <a:p>
            <a:pPr>
              <a:buFont typeface="Wingdings 3" pitchFamily="18" charset="2"/>
              <a:buNone/>
            </a:pPr>
            <a:endParaRPr lang="en-US" sz="2800" smtClean="0">
              <a:latin typeface="Cambria" pitchFamily="18" charset="0"/>
              <a:ea typeface="SimHei" pitchFamily="49" charset="-122"/>
            </a:endParaRPr>
          </a:p>
          <a:p>
            <a:pPr>
              <a:spcAft>
                <a:spcPts val="1800"/>
              </a:spcAft>
            </a:pPr>
            <a:r>
              <a:rPr lang="en-US" sz="2700" smtClean="0">
                <a:latin typeface="Arial" pitchFamily="34" charset="0"/>
                <a:ea typeface="SimHei" pitchFamily="49" charset="-122"/>
              </a:rPr>
              <a:t>Gelatin polymer networks</a:t>
            </a:r>
          </a:p>
          <a:p>
            <a:r>
              <a:rPr lang="en-US" sz="2700" smtClean="0">
                <a:latin typeface="Arial" pitchFamily="34" charset="0"/>
                <a:ea typeface="SimHei" pitchFamily="49" charset="-122"/>
              </a:rPr>
              <a:t>Means of controlled drug delivery</a:t>
            </a:r>
            <a:endParaRPr lang="en-US" sz="3100" smtClean="0">
              <a:latin typeface="Arial" pitchFamily="34" charset="0"/>
              <a:ea typeface="ＭＳ Ｐゴシック" pitchFamily="34" charset="-128"/>
              <a:cs typeface="Arial" pitchFamily="34" charset="0"/>
            </a:endParaRPr>
          </a:p>
          <a:p>
            <a:pPr lvl="1"/>
            <a:r>
              <a:rPr lang="en-US" sz="2400" smtClean="0">
                <a:latin typeface="Arial" pitchFamily="34" charset="0"/>
                <a:ea typeface="SimHei" pitchFamily="49" charset="-122"/>
              </a:rPr>
              <a:t>Can control crosslinkage and loading concentration</a:t>
            </a:r>
          </a:p>
          <a:p>
            <a:pPr lvl="1"/>
            <a:r>
              <a:rPr lang="en-US" sz="2400" smtClean="0">
                <a:latin typeface="Arial" pitchFamily="34" charset="0"/>
                <a:ea typeface="SimHei" pitchFamily="49" charset="-122"/>
              </a:rPr>
              <a:t>Sustain levels of H</a:t>
            </a:r>
            <a:r>
              <a:rPr lang="en-US" sz="2400" baseline="-25000" smtClean="0">
                <a:latin typeface="Arial" pitchFamily="34" charset="0"/>
                <a:ea typeface="SimHei" pitchFamily="49" charset="-122"/>
              </a:rPr>
              <a:t>2</a:t>
            </a:r>
            <a:r>
              <a:rPr lang="en-US" sz="2400" smtClean="0">
                <a:latin typeface="Arial" pitchFamily="34" charset="0"/>
                <a:ea typeface="SimHei" pitchFamily="49" charset="-122"/>
              </a:rPr>
              <a:t>S release</a:t>
            </a:r>
            <a:r>
              <a:rPr lang="en-US" sz="2800" smtClean="0">
                <a:latin typeface="Arial" pitchFamily="34" charset="0"/>
                <a:ea typeface="SimHei" pitchFamily="49" charset="-122"/>
              </a:rPr>
              <a:t> </a:t>
            </a:r>
          </a:p>
          <a:p>
            <a:r>
              <a:rPr lang="en-US" sz="2700" smtClean="0">
                <a:latin typeface="Arial" pitchFamily="34" charset="0"/>
                <a:ea typeface="SimHei" pitchFamily="49" charset="-122"/>
              </a:rPr>
              <a:t>Microspheres &lt;10 µm do not cause clots</a:t>
            </a:r>
            <a:r>
              <a:rPr lang="en-US" sz="2700" baseline="30000" smtClean="0">
                <a:latin typeface="Arial" pitchFamily="34" charset="0"/>
                <a:ea typeface="SimHei" pitchFamily="49" charset="-122"/>
              </a:rPr>
              <a:t>1</a:t>
            </a:r>
          </a:p>
          <a:p>
            <a:pPr lvl="1"/>
            <a:endParaRPr lang="en-US" sz="2400" smtClean="0">
              <a:latin typeface="Cambria" pitchFamily="18" charset="0"/>
              <a:ea typeface="SimHei" pitchFamily="49" charset="-122"/>
            </a:endParaRPr>
          </a:p>
          <a:p>
            <a:pPr lvl="1"/>
            <a:endParaRPr lang="en-US" sz="2400" smtClean="0">
              <a:latin typeface="Cambria" pitchFamily="18" charset="0"/>
              <a:ea typeface="SimHei" pitchFamily="49" charset="-122"/>
            </a:endParaRPr>
          </a:p>
        </p:txBody>
      </p:sp>
      <p:pic>
        <p:nvPicPr>
          <p:cNvPr id="104451" name="Picture 2" descr="http://www.indium.com/_images/0427/low_temperature_microspheres_for_mems_packag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916113"/>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Rectangle 4"/>
          <p:cNvSpPr>
            <a:spLocks noChangeArrowheads="1"/>
          </p:cNvSpPr>
          <p:nvPr/>
        </p:nvSpPr>
        <p:spPr bwMode="auto">
          <a:xfrm>
            <a:off x="5108575" y="4791075"/>
            <a:ext cx="403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t>http://blogs.indium.com/blog/jim-hisert/microspheres-for-mems</a:t>
            </a:r>
          </a:p>
        </p:txBody>
      </p:sp>
      <p:sp>
        <p:nvSpPr>
          <p:cNvPr id="104453" name="TextBox 1"/>
          <p:cNvSpPr txBox="1">
            <a:spLocks noChangeArrowheads="1"/>
          </p:cNvSpPr>
          <p:nvPr/>
        </p:nvSpPr>
        <p:spPr bwMode="auto">
          <a:xfrm>
            <a:off x="592138" y="6469063"/>
            <a:ext cx="1666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1200"/>
              <a:t>1. Hoshino et al. 2006</a:t>
            </a: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Research Question</a:t>
            </a:r>
          </a:p>
        </p:txBody>
      </p:sp>
      <p:sp>
        <p:nvSpPr>
          <p:cNvPr id="106498" name="Content Placeholder 2"/>
          <p:cNvSpPr txBox="1">
            <a:spLocks/>
          </p:cNvSpPr>
          <p:nvPr/>
        </p:nvSpPr>
        <p:spPr bwMode="auto">
          <a:xfrm>
            <a:off x="457200" y="1219200"/>
            <a:ext cx="8229600" cy="523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sz="2400">
                <a:solidFill>
                  <a:schemeClr val="tx1"/>
                </a:solidFill>
                <a:latin typeface="Arial" pitchFamily="34" charset="0"/>
                <a:ea typeface="ＭＳ Ｐゴシック" pitchFamily="34" charset="-128"/>
              </a:defRPr>
            </a:lvl1pPr>
            <a:lvl2pPr marL="547688" indent="-2730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spcBef>
                <a:spcPts val="600"/>
              </a:spcBef>
              <a:buClr>
                <a:schemeClr val="accent1"/>
              </a:buClr>
              <a:buSzPct val="76000"/>
              <a:buFont typeface="Wingdings 3" pitchFamily="18" charset="2"/>
              <a:buChar char=""/>
            </a:pPr>
            <a:endParaRPr lang="en-US" sz="2800">
              <a:ea typeface="SimHei" pitchFamily="49" charset="-122"/>
            </a:endParaRPr>
          </a:p>
          <a:p>
            <a:pPr>
              <a:spcBef>
                <a:spcPts val="600"/>
              </a:spcBef>
              <a:buClr>
                <a:schemeClr val="accent1"/>
              </a:buClr>
              <a:buSzPct val="76000"/>
              <a:buFont typeface="Wingdings 3" pitchFamily="18" charset="2"/>
              <a:buChar char=""/>
            </a:pPr>
            <a:r>
              <a:rPr lang="en-US" sz="2800">
                <a:ea typeface="SimHei" pitchFamily="49" charset="-122"/>
              </a:rPr>
              <a:t>How can H</a:t>
            </a:r>
            <a:r>
              <a:rPr lang="en-US" sz="2800" baseline="-25000">
                <a:ea typeface="SimHei" pitchFamily="49" charset="-122"/>
              </a:rPr>
              <a:t>2</a:t>
            </a:r>
            <a:r>
              <a:rPr lang="en-US" sz="2800">
                <a:ea typeface="SimHei" pitchFamily="49" charset="-122"/>
              </a:rPr>
              <a:t>S be safely and effectively delivered to prolong organ storage?</a:t>
            </a:r>
          </a:p>
          <a:p>
            <a:pPr>
              <a:spcBef>
                <a:spcPts val="600"/>
              </a:spcBef>
              <a:buClr>
                <a:schemeClr val="accent1"/>
              </a:buClr>
              <a:buSzPct val="76000"/>
              <a:buFont typeface="Wingdings 3" pitchFamily="18" charset="2"/>
              <a:buChar char=""/>
            </a:pPr>
            <a:endParaRPr lang="en-US" sz="2800">
              <a:solidFill>
                <a:schemeClr val="tx2"/>
              </a:solidFill>
              <a:ea typeface="SimHei" pitchFamily="49" charset="-122"/>
            </a:endParaRPr>
          </a:p>
          <a:p>
            <a:pPr>
              <a:spcBef>
                <a:spcPts val="600"/>
              </a:spcBef>
              <a:buClr>
                <a:schemeClr val="accent1"/>
              </a:buClr>
              <a:buSzPct val="76000"/>
            </a:pPr>
            <a:r>
              <a:rPr lang="en-US" sz="2800">
                <a:solidFill>
                  <a:schemeClr val="tx2"/>
                </a:solidFill>
                <a:ea typeface="SimHei" pitchFamily="49" charset="-122"/>
              </a:rPr>
              <a:t>Hypothesis</a:t>
            </a:r>
          </a:p>
          <a:p>
            <a:pPr>
              <a:spcBef>
                <a:spcPts val="600"/>
              </a:spcBef>
              <a:buClr>
                <a:schemeClr val="accent1"/>
              </a:buClr>
              <a:buSzPct val="76000"/>
              <a:buFont typeface="Wingdings 3" pitchFamily="18" charset="2"/>
              <a:buChar char=""/>
            </a:pPr>
            <a:r>
              <a:rPr lang="en-US" sz="2800">
                <a:ea typeface="SimHei" pitchFamily="49" charset="-122"/>
              </a:rPr>
              <a:t>A controlled drug delivery method can sustain H</a:t>
            </a:r>
            <a:r>
              <a:rPr lang="en-US" sz="2800" baseline="-25000">
                <a:ea typeface="SimHei" pitchFamily="49" charset="-122"/>
              </a:rPr>
              <a:t>2</a:t>
            </a:r>
            <a:r>
              <a:rPr lang="en-US" sz="2800">
                <a:ea typeface="SimHei" pitchFamily="49" charset="-122"/>
              </a:rPr>
              <a:t>S levels in the heart and induce protective effects</a:t>
            </a:r>
          </a:p>
          <a:p>
            <a:pPr lvl="1">
              <a:spcBef>
                <a:spcPts val="500"/>
              </a:spcBef>
              <a:buClr>
                <a:schemeClr val="accent2"/>
              </a:buClr>
              <a:buSzPct val="76000"/>
              <a:buFont typeface="Wingdings 3" pitchFamily="18" charset="2"/>
              <a:buChar char=""/>
            </a:pPr>
            <a:endParaRPr lang="en-US">
              <a:solidFill>
                <a:schemeClr val="tx2"/>
              </a:solidFill>
              <a:ea typeface="SimHei" pitchFamily="49" charset="-122"/>
            </a:endParaRPr>
          </a:p>
          <a:p>
            <a:pPr>
              <a:spcBef>
                <a:spcPts val="600"/>
              </a:spcBef>
              <a:buClr>
                <a:schemeClr val="accent1"/>
              </a:buClr>
              <a:buSzPct val="76000"/>
              <a:buFont typeface="Wingdings 3" pitchFamily="18" charset="2"/>
              <a:buChar char=""/>
            </a:pPr>
            <a:endParaRPr lang="en-US" sz="2800">
              <a:latin typeface="Cambria" pitchFamily="18"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Objectives</a:t>
            </a:r>
          </a:p>
        </p:txBody>
      </p:sp>
      <p:sp>
        <p:nvSpPr>
          <p:cNvPr id="108546" name="Content Placeholder 2"/>
          <p:cNvSpPr>
            <a:spLocks noGrp="1"/>
          </p:cNvSpPr>
          <p:nvPr>
            <p:ph sz="quarter" idx="4294967295"/>
          </p:nvPr>
        </p:nvSpPr>
        <p:spPr>
          <a:xfrm>
            <a:off x="457200" y="1016000"/>
            <a:ext cx="8229600" cy="5016500"/>
          </a:xfrm>
        </p:spPr>
        <p:txBody>
          <a:bodyPr/>
          <a:lstStyle/>
          <a:p>
            <a:pPr marL="514350" indent="-514350">
              <a:spcAft>
                <a:spcPts val="1800"/>
              </a:spcAft>
              <a:buFont typeface="Wingdings 3" pitchFamily="18" charset="2"/>
              <a:buNone/>
            </a:pPr>
            <a:endParaRPr lang="en-US" altLang="zh-CN" sz="2800" smtClean="0">
              <a:latin typeface="Arial" pitchFamily="34" charset="0"/>
              <a:ea typeface="ＭＳ Ｐゴシック" pitchFamily="34" charset="-128"/>
              <a:cs typeface="Arial" pitchFamily="34" charset="0"/>
            </a:endParaRPr>
          </a:p>
          <a:p>
            <a:pPr marL="514350" indent="-514350">
              <a:spcAft>
                <a:spcPts val="1800"/>
              </a:spcAft>
              <a:buFont typeface="Bookman Old Style" pitchFamily="18" charset="0"/>
              <a:buAutoNum type="arabicPeriod"/>
            </a:pPr>
            <a:r>
              <a:rPr lang="en-US" altLang="zh-CN" sz="2800" smtClean="0">
                <a:latin typeface="Arial" pitchFamily="34" charset="0"/>
                <a:ea typeface="ＭＳ Ｐゴシック" pitchFamily="34" charset="-128"/>
                <a:cs typeface="Arial" pitchFamily="34" charset="0"/>
              </a:rPr>
              <a:t>Develop gelatin microspheres for controlled release of H</a:t>
            </a:r>
            <a:r>
              <a:rPr lang="en-US" altLang="zh-CN" sz="2800" baseline="-25000" smtClean="0">
                <a:latin typeface="Arial" pitchFamily="34" charset="0"/>
                <a:ea typeface="ＭＳ Ｐゴシック" pitchFamily="34" charset="-128"/>
                <a:cs typeface="Arial" pitchFamily="34" charset="0"/>
              </a:rPr>
              <a:t>2</a:t>
            </a:r>
            <a:r>
              <a:rPr lang="en-US" altLang="zh-CN" sz="2800" smtClean="0">
                <a:latin typeface="Arial" pitchFamily="34" charset="0"/>
                <a:ea typeface="ＭＳ Ｐゴシック" pitchFamily="34" charset="-128"/>
                <a:cs typeface="Arial" pitchFamily="34" charset="0"/>
              </a:rPr>
              <a:t>S</a:t>
            </a:r>
            <a:endParaRPr lang="en-US" sz="2800" smtClean="0">
              <a:latin typeface="Arial" pitchFamily="34" charset="0"/>
              <a:ea typeface="ＭＳ Ｐゴシック" pitchFamily="34" charset="-128"/>
              <a:cs typeface="Arial" pitchFamily="34" charset="0"/>
            </a:endParaRPr>
          </a:p>
          <a:p>
            <a:pPr marL="514350" indent="-514350">
              <a:spcAft>
                <a:spcPts val="1800"/>
              </a:spcAft>
              <a:buFont typeface="Bookman Old Style" pitchFamily="18" charset="0"/>
              <a:buAutoNum type="arabicPeriod"/>
            </a:pPr>
            <a:r>
              <a:rPr lang="en-US" sz="2800" smtClean="0">
                <a:latin typeface="Arial" pitchFamily="34" charset="0"/>
                <a:ea typeface="ＭＳ Ｐゴシック" pitchFamily="34" charset="-128"/>
                <a:cs typeface="Arial" pitchFamily="34" charset="0"/>
              </a:rPr>
              <a:t>Determine the effects of H</a:t>
            </a:r>
            <a:r>
              <a:rPr lang="en-US" sz="2800" baseline="-25000" smtClean="0">
                <a:latin typeface="Arial" pitchFamily="34" charset="0"/>
                <a:ea typeface="ＭＳ Ｐゴシック" pitchFamily="34" charset="-128"/>
                <a:cs typeface="Arial" pitchFamily="34" charset="0"/>
              </a:rPr>
              <a:t>2</a:t>
            </a:r>
            <a:r>
              <a:rPr lang="en-US" sz="2800" smtClean="0">
                <a:latin typeface="Arial" pitchFamily="34" charset="0"/>
                <a:ea typeface="ＭＳ Ｐゴシック" pitchFamily="34" charset="-128"/>
                <a:cs typeface="Arial" pitchFamily="34" charset="0"/>
              </a:rPr>
              <a:t>S on rat cardiomyocytes</a:t>
            </a:r>
          </a:p>
          <a:p>
            <a:pPr marL="514350" indent="-514350">
              <a:spcAft>
                <a:spcPts val="1800"/>
              </a:spcAft>
              <a:buFont typeface="Bookman Old Style" pitchFamily="18" charset="0"/>
              <a:buAutoNum type="arabicPeriod"/>
            </a:pPr>
            <a:r>
              <a:rPr lang="en-US" sz="2800" smtClean="0">
                <a:latin typeface="Arial" pitchFamily="34" charset="0"/>
                <a:ea typeface="ＭＳ Ｐゴシック" pitchFamily="34" charset="-128"/>
                <a:cs typeface="Arial" pitchFamily="34" charset="0"/>
              </a:rPr>
              <a:t>Determine the efficacy of sustained H</a:t>
            </a:r>
            <a:r>
              <a:rPr lang="en-US" sz="2800" baseline="-25000" smtClean="0">
                <a:latin typeface="Arial" pitchFamily="34" charset="0"/>
                <a:ea typeface="ＭＳ Ｐゴシック" pitchFamily="34" charset="-128"/>
                <a:cs typeface="Arial" pitchFamily="34" charset="0"/>
              </a:rPr>
              <a:t>2</a:t>
            </a:r>
            <a:r>
              <a:rPr lang="en-US" sz="2800" smtClean="0">
                <a:latin typeface="Arial" pitchFamily="34" charset="0"/>
                <a:ea typeface="ＭＳ Ｐゴシック" pitchFamily="34" charset="-128"/>
                <a:cs typeface="Arial" pitchFamily="34" charset="0"/>
              </a:rPr>
              <a:t>S on rat hearts</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Objective 1</a:t>
            </a:r>
          </a:p>
        </p:txBody>
      </p:sp>
      <p:sp>
        <p:nvSpPr>
          <p:cNvPr id="109570" name="Content Placeholder 2"/>
          <p:cNvSpPr>
            <a:spLocks noGrp="1"/>
          </p:cNvSpPr>
          <p:nvPr>
            <p:ph sz="quarter" idx="4294967295"/>
          </p:nvPr>
        </p:nvSpPr>
        <p:spPr>
          <a:xfrm>
            <a:off x="457200" y="1219200"/>
            <a:ext cx="8229600" cy="5233988"/>
          </a:xfrm>
        </p:spPr>
        <p:txBody>
          <a:bodyPr/>
          <a:lstStyle/>
          <a:p>
            <a:pPr>
              <a:buFont typeface="Wingdings 3" pitchFamily="18" charset="2"/>
              <a:buNone/>
            </a:pPr>
            <a:endParaRPr lang="en-US" altLang="zh-CN" sz="2800" b="1" smtClean="0">
              <a:latin typeface="Cambria" pitchFamily="18" charset="0"/>
              <a:ea typeface="ＭＳ Ｐゴシック" pitchFamily="34" charset="-128"/>
            </a:endParaRPr>
          </a:p>
          <a:p>
            <a:r>
              <a:rPr lang="en-US" altLang="zh-CN" sz="2800" smtClean="0">
                <a:latin typeface="Arial" pitchFamily="34" charset="0"/>
                <a:ea typeface="ＭＳ Ｐゴシック" pitchFamily="34" charset="-128"/>
                <a:cs typeface="Arial" pitchFamily="34" charset="0"/>
              </a:rPr>
              <a:t>Develop gelatin microspheres for controlled release of H</a:t>
            </a:r>
            <a:r>
              <a:rPr lang="en-US" altLang="zh-CN" sz="2800" baseline="-25000" smtClean="0">
                <a:latin typeface="Arial" pitchFamily="34" charset="0"/>
                <a:ea typeface="ＭＳ Ｐゴシック" pitchFamily="34" charset="-128"/>
                <a:cs typeface="Arial" pitchFamily="34" charset="0"/>
              </a:rPr>
              <a:t>2</a:t>
            </a:r>
            <a:r>
              <a:rPr lang="en-US" altLang="zh-CN" sz="2800" smtClean="0">
                <a:latin typeface="Arial" pitchFamily="34" charset="0"/>
                <a:ea typeface="ＭＳ Ｐゴシック" pitchFamily="34" charset="-128"/>
                <a:cs typeface="Arial" pitchFamily="34" charset="0"/>
              </a:rPr>
              <a:t>S</a:t>
            </a:r>
          </a:p>
          <a:p>
            <a:pPr lvl="1"/>
            <a:r>
              <a:rPr lang="en-US" sz="2400" smtClean="0">
                <a:latin typeface="Arial" pitchFamily="34" charset="0"/>
                <a:ea typeface="ＭＳ Ｐゴシック" pitchFamily="34" charset="-128"/>
                <a:cs typeface="Arial" pitchFamily="34" charset="0"/>
              </a:rPr>
              <a:t>Effect of varying crosslinkage</a:t>
            </a:r>
          </a:p>
          <a:p>
            <a:pPr lvl="1"/>
            <a:r>
              <a:rPr lang="en-US" sz="2400" smtClean="0">
                <a:latin typeface="Arial" pitchFamily="34" charset="0"/>
                <a:ea typeface="ＭＳ Ｐゴシック" pitchFamily="34" charset="-128"/>
                <a:cs typeface="Arial" pitchFamily="34" charset="0"/>
              </a:rPr>
              <a:t>Effect of varying loading concentration</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pPr algn="ctr" eaLnBrk="1" hangingPunct="1"/>
            <a:r>
              <a:rPr lang="en-US" sz="3600" smtClean="0">
                <a:ea typeface="ＭＳ Ｐゴシック" pitchFamily="34" charset="-128"/>
              </a:rPr>
              <a:t>Microsphere Fabrication Method</a:t>
            </a:r>
          </a:p>
        </p:txBody>
      </p:sp>
      <p:sp>
        <p:nvSpPr>
          <p:cNvPr id="110594" name="AutoShape 2" descr="https://mail.google.com/mail/?attid=0.3&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0595" name="AutoShape 4" descr="https://mail.google.com/mail/?attid=0.3&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0596" name="AutoShape 6" descr="https://mail.google.com/mail/?attid=0.3&amp;disp=emb&amp;view=att&amp;th=12ec63904db13c11"/>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101" name="Group 100"/>
          <p:cNvGrpSpPr>
            <a:grpSpLocks/>
          </p:cNvGrpSpPr>
          <p:nvPr/>
        </p:nvGrpSpPr>
        <p:grpSpPr bwMode="auto">
          <a:xfrm>
            <a:off x="612775" y="3719513"/>
            <a:ext cx="8540750" cy="2792412"/>
            <a:chOff x="612775" y="3719063"/>
            <a:chExt cx="8540750" cy="2793278"/>
          </a:xfrm>
        </p:grpSpPr>
        <p:sp>
          <p:nvSpPr>
            <p:cNvPr id="110677" name="TextBox 13"/>
            <p:cNvSpPr txBox="1">
              <a:spLocks noChangeArrowheads="1"/>
            </p:cNvSpPr>
            <p:nvPr/>
          </p:nvSpPr>
          <p:spPr bwMode="auto">
            <a:xfrm>
              <a:off x="5805488" y="6175687"/>
              <a:ext cx="3348037" cy="3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t>3) Zinc acetate assay</a:t>
              </a:r>
            </a:p>
          </p:txBody>
        </p:sp>
        <p:sp>
          <p:nvSpPr>
            <p:cNvPr id="15" name="Right Arrow 14"/>
            <p:cNvSpPr/>
            <p:nvPr/>
          </p:nvSpPr>
          <p:spPr bwMode="auto">
            <a:xfrm rot="10800000">
              <a:off x="5056188" y="5197483"/>
              <a:ext cx="990600" cy="3890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10679" name="TextBox 15"/>
            <p:cNvSpPr txBox="1">
              <a:spLocks noChangeArrowheads="1"/>
            </p:cNvSpPr>
            <p:nvPr/>
          </p:nvSpPr>
          <p:spPr bwMode="auto">
            <a:xfrm>
              <a:off x="1019175" y="6174100"/>
              <a:ext cx="3348038" cy="3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t>4) Read absorbance</a:t>
              </a:r>
            </a:p>
          </p:txBody>
        </p:sp>
        <p:grpSp>
          <p:nvGrpSpPr>
            <p:cNvPr id="110680" name="Group 72"/>
            <p:cNvGrpSpPr>
              <a:grpSpLocks/>
            </p:cNvGrpSpPr>
            <p:nvPr/>
          </p:nvGrpSpPr>
          <p:grpSpPr bwMode="auto">
            <a:xfrm>
              <a:off x="6864350" y="4319588"/>
              <a:ext cx="1368425" cy="1655762"/>
              <a:chOff x="6588225" y="4869161"/>
              <a:chExt cx="1368150" cy="1656184"/>
            </a:xfrm>
          </p:grpSpPr>
          <p:sp>
            <p:nvSpPr>
              <p:cNvPr id="36" name="Chord 35"/>
              <p:cNvSpPr/>
              <p:nvPr/>
            </p:nvSpPr>
            <p:spPr>
              <a:xfrm rot="16200000">
                <a:off x="5940022" y="5517100"/>
                <a:ext cx="1656697" cy="360291"/>
              </a:xfrm>
              <a:prstGeom prst="chord">
                <a:avLst>
                  <a:gd name="adj1" fmla="val 3022728"/>
                  <a:gd name="adj2" fmla="val 18722455"/>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Chord 36"/>
              <p:cNvSpPr/>
              <p:nvPr/>
            </p:nvSpPr>
            <p:spPr>
              <a:xfrm rot="16200000">
                <a:off x="6443952" y="5517894"/>
                <a:ext cx="1656697" cy="358703"/>
              </a:xfrm>
              <a:prstGeom prst="chord">
                <a:avLst>
                  <a:gd name="adj1" fmla="val 3022728"/>
                  <a:gd name="adj2" fmla="val 18722455"/>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Chord 37"/>
              <p:cNvSpPr/>
              <p:nvPr/>
            </p:nvSpPr>
            <p:spPr>
              <a:xfrm rot="16200000">
                <a:off x="6947882" y="5517101"/>
                <a:ext cx="1656697" cy="360290"/>
              </a:xfrm>
              <a:prstGeom prst="chord">
                <a:avLst>
                  <a:gd name="adj1" fmla="val 3022728"/>
                  <a:gd name="adj2" fmla="val 18722455"/>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Oval 38"/>
              <p:cNvSpPr/>
              <p:nvPr/>
            </p:nvSpPr>
            <p:spPr>
              <a:xfrm>
                <a:off x="6660232" y="60212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1" name="Oval 40"/>
              <p:cNvSpPr/>
              <p:nvPr/>
            </p:nvSpPr>
            <p:spPr>
              <a:xfrm>
                <a:off x="6812632" y="609329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3" name="Oval 42"/>
              <p:cNvSpPr/>
              <p:nvPr/>
            </p:nvSpPr>
            <p:spPr>
              <a:xfrm>
                <a:off x="6660232" y="6165304"/>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4" name="Oval 43"/>
              <p:cNvSpPr/>
              <p:nvPr/>
            </p:nvSpPr>
            <p:spPr>
              <a:xfrm>
                <a:off x="6732240" y="6317704"/>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5" name="Oval 44"/>
              <p:cNvSpPr/>
              <p:nvPr/>
            </p:nvSpPr>
            <p:spPr>
              <a:xfrm>
                <a:off x="6804248" y="62373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6" name="Oval 45"/>
              <p:cNvSpPr/>
              <p:nvPr/>
            </p:nvSpPr>
            <p:spPr>
              <a:xfrm>
                <a:off x="7236296" y="63897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7" name="Oval 46"/>
              <p:cNvSpPr/>
              <p:nvPr/>
            </p:nvSpPr>
            <p:spPr>
              <a:xfrm>
                <a:off x="7164288" y="62373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8" name="Oval 47"/>
              <p:cNvSpPr/>
              <p:nvPr/>
            </p:nvSpPr>
            <p:spPr>
              <a:xfrm>
                <a:off x="7316688" y="6165304"/>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9" name="Oval 48"/>
              <p:cNvSpPr/>
              <p:nvPr/>
            </p:nvSpPr>
            <p:spPr>
              <a:xfrm>
                <a:off x="7308304" y="62373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0" name="Oval 49"/>
              <p:cNvSpPr/>
              <p:nvPr/>
            </p:nvSpPr>
            <p:spPr>
              <a:xfrm>
                <a:off x="7164288" y="609329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1" name="Oval 50"/>
              <p:cNvSpPr/>
              <p:nvPr/>
            </p:nvSpPr>
            <p:spPr>
              <a:xfrm>
                <a:off x="7316688" y="60212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2" name="Oval 51"/>
              <p:cNvSpPr/>
              <p:nvPr/>
            </p:nvSpPr>
            <p:spPr>
              <a:xfrm>
                <a:off x="7236296" y="61736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3" name="Oval 52"/>
              <p:cNvSpPr/>
              <p:nvPr/>
            </p:nvSpPr>
            <p:spPr>
              <a:xfrm>
                <a:off x="7236296" y="63260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4" name="Oval 53"/>
              <p:cNvSpPr/>
              <p:nvPr/>
            </p:nvSpPr>
            <p:spPr>
              <a:xfrm>
                <a:off x="7236296" y="609329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5" name="Oval 54"/>
              <p:cNvSpPr/>
              <p:nvPr/>
            </p:nvSpPr>
            <p:spPr>
              <a:xfrm>
                <a:off x="7164288" y="5949280"/>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6" name="Oval 55"/>
              <p:cNvSpPr/>
              <p:nvPr/>
            </p:nvSpPr>
            <p:spPr>
              <a:xfrm>
                <a:off x="7668344" y="6309320"/>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8" name="Oval 57"/>
              <p:cNvSpPr/>
              <p:nvPr/>
            </p:nvSpPr>
            <p:spPr>
              <a:xfrm>
                <a:off x="7820744" y="62373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59" name="Oval 58"/>
              <p:cNvSpPr/>
              <p:nvPr/>
            </p:nvSpPr>
            <p:spPr>
              <a:xfrm>
                <a:off x="7740352" y="638971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0" name="Oval 59"/>
              <p:cNvSpPr/>
              <p:nvPr/>
            </p:nvSpPr>
            <p:spPr>
              <a:xfrm>
                <a:off x="7740352" y="6309320"/>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1" name="Oval 60"/>
              <p:cNvSpPr/>
              <p:nvPr/>
            </p:nvSpPr>
            <p:spPr>
              <a:xfrm>
                <a:off x="7668344" y="6165304"/>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2" name="Oval 61"/>
              <p:cNvSpPr/>
              <p:nvPr/>
            </p:nvSpPr>
            <p:spPr>
              <a:xfrm>
                <a:off x="7820744" y="609329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3" name="Oval 62"/>
              <p:cNvSpPr/>
              <p:nvPr/>
            </p:nvSpPr>
            <p:spPr>
              <a:xfrm>
                <a:off x="7740352" y="60212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4" name="Oval 63"/>
              <p:cNvSpPr/>
              <p:nvPr/>
            </p:nvSpPr>
            <p:spPr>
              <a:xfrm>
                <a:off x="7740352" y="61736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5" name="Oval 64"/>
              <p:cNvSpPr/>
              <p:nvPr/>
            </p:nvSpPr>
            <p:spPr>
              <a:xfrm>
                <a:off x="7668344" y="6021288"/>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6" name="Oval 65"/>
              <p:cNvSpPr/>
              <p:nvPr/>
            </p:nvSpPr>
            <p:spPr>
              <a:xfrm>
                <a:off x="7820744" y="5949280"/>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7" name="Oval 66"/>
              <p:cNvSpPr/>
              <p:nvPr/>
            </p:nvSpPr>
            <p:spPr>
              <a:xfrm>
                <a:off x="7668344" y="587727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8" name="Oval 67"/>
              <p:cNvSpPr/>
              <p:nvPr/>
            </p:nvSpPr>
            <p:spPr>
              <a:xfrm>
                <a:off x="7820744" y="5805264"/>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69" name="Oval 68"/>
              <p:cNvSpPr/>
              <p:nvPr/>
            </p:nvSpPr>
            <p:spPr>
              <a:xfrm>
                <a:off x="7668344" y="609329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70" name="Oval 69"/>
              <p:cNvSpPr/>
              <p:nvPr/>
            </p:nvSpPr>
            <p:spPr>
              <a:xfrm>
                <a:off x="7740352" y="5877272"/>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71" name="Oval 70"/>
              <p:cNvSpPr/>
              <p:nvPr/>
            </p:nvSpPr>
            <p:spPr>
              <a:xfrm>
                <a:off x="7668344" y="573325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72" name="Oval 71"/>
              <p:cNvSpPr/>
              <p:nvPr/>
            </p:nvSpPr>
            <p:spPr>
              <a:xfrm>
                <a:off x="7820744" y="5885656"/>
                <a:ext cx="72008" cy="7200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grpSp>
          <p:nvGrpSpPr>
            <p:cNvPr id="110681" name="Group 89"/>
            <p:cNvGrpSpPr>
              <a:grpSpLocks/>
            </p:cNvGrpSpPr>
            <p:nvPr/>
          </p:nvGrpSpPr>
          <p:grpSpPr bwMode="auto">
            <a:xfrm>
              <a:off x="612775" y="4310064"/>
              <a:ext cx="3482974" cy="1657350"/>
              <a:chOff x="764498" y="4242687"/>
              <a:chExt cx="3483329" cy="1657350"/>
            </a:xfrm>
          </p:grpSpPr>
          <p:sp>
            <p:nvSpPr>
              <p:cNvPr id="110683" name="Litebulb"/>
              <p:cNvSpPr>
                <a:spLocks noEditPoints="1" noChangeArrowheads="1"/>
              </p:cNvSpPr>
              <p:nvPr/>
            </p:nvSpPr>
            <p:spPr bwMode="auto">
              <a:xfrm>
                <a:off x="2556448" y="4905982"/>
                <a:ext cx="510160" cy="766079"/>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0 60000 65536"/>
                  <a:gd name="T9" fmla="*/ 0 60000 65536"/>
                  <a:gd name="T10" fmla="*/ 0 60000 65536"/>
                  <a:gd name="T11" fmla="*/ 0 60000 65536"/>
                  <a:gd name="T12" fmla="*/ 3556 w 21600"/>
                  <a:gd name="T13" fmla="*/ 2188 h 21600"/>
                  <a:gd name="T14" fmla="*/ 18277 w 21600"/>
                  <a:gd name="T15" fmla="*/ 9282 h 21600"/>
                </a:gdLst>
                <a:ahLst/>
                <a:cxnLst>
                  <a:cxn ang="T8">
                    <a:pos x="T0" y="T1"/>
                  </a:cxn>
                  <a:cxn ang="T9">
                    <a:pos x="T2" y="T3"/>
                  </a:cxn>
                  <a:cxn ang="T10">
                    <a:pos x="T4" y="T5"/>
                  </a:cxn>
                  <a:cxn ang="T11">
                    <a:pos x="T6" y="T7"/>
                  </a:cxn>
                </a:cxnLst>
                <a:rect l="T12" t="T13" r="T14" b="T15"/>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66"/>
              </a:solidFill>
              <a:ln w="28575">
                <a:solidFill>
                  <a:schemeClr val="tx1"/>
                </a:solidFill>
                <a:miter lim="800000"/>
                <a:headEnd/>
                <a:tailEnd/>
              </a:ln>
            </p:spPr>
            <p:txBody>
              <a:bodyPr/>
              <a:lstStyle/>
              <a:p>
                <a:endParaRPr lang="en-US"/>
              </a:p>
            </p:txBody>
          </p:sp>
          <p:grpSp>
            <p:nvGrpSpPr>
              <p:cNvPr id="110684" name="Group 77"/>
              <p:cNvGrpSpPr>
                <a:grpSpLocks/>
              </p:cNvGrpSpPr>
              <p:nvPr/>
            </p:nvGrpSpPr>
            <p:grpSpPr bwMode="auto">
              <a:xfrm>
                <a:off x="3887428" y="4242687"/>
                <a:ext cx="360399" cy="1657350"/>
                <a:chOff x="2998272" y="4257676"/>
                <a:chExt cx="360399" cy="1657350"/>
              </a:xfrm>
            </p:grpSpPr>
            <p:sp>
              <p:nvSpPr>
                <p:cNvPr id="80" name="Chord 79"/>
                <p:cNvSpPr/>
                <p:nvPr/>
              </p:nvSpPr>
              <p:spPr bwMode="auto">
                <a:xfrm rot="16200000">
                  <a:off x="2349540" y="4906140"/>
                  <a:ext cx="1657864" cy="360399"/>
                </a:xfrm>
                <a:prstGeom prst="chord">
                  <a:avLst>
                    <a:gd name="adj1" fmla="val 3022728"/>
                    <a:gd name="adj2" fmla="val 18722455"/>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Oval 80"/>
                <p:cNvSpPr/>
                <p:nvPr/>
              </p:nvSpPr>
              <p:spPr bwMode="auto">
                <a:xfrm>
                  <a:off x="3070920" y="5267412"/>
                  <a:ext cx="72008" cy="72013"/>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2" name="Oval 81"/>
                <p:cNvSpPr/>
                <p:nvPr/>
              </p:nvSpPr>
              <p:spPr bwMode="auto">
                <a:xfrm>
                  <a:off x="3223319" y="5339425"/>
                  <a:ext cx="72008" cy="72013"/>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3" name="Oval 82"/>
                <p:cNvSpPr/>
                <p:nvPr/>
              </p:nvSpPr>
              <p:spPr bwMode="auto">
                <a:xfrm>
                  <a:off x="3070920" y="5411437"/>
                  <a:ext cx="72008" cy="72013"/>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4" name="Oval 83"/>
                <p:cNvSpPr/>
                <p:nvPr/>
              </p:nvSpPr>
              <p:spPr bwMode="auto">
                <a:xfrm>
                  <a:off x="3142927" y="5563847"/>
                  <a:ext cx="72008" cy="72013"/>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5" name="Oval 84"/>
                <p:cNvSpPr/>
                <p:nvPr/>
              </p:nvSpPr>
              <p:spPr bwMode="auto">
                <a:xfrm>
                  <a:off x="3214935" y="5483450"/>
                  <a:ext cx="72008" cy="72013"/>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87" name="Right Arrow 86"/>
              <p:cNvSpPr/>
              <p:nvPr/>
            </p:nvSpPr>
            <p:spPr bwMode="auto">
              <a:xfrm rot="10800000">
                <a:off x="3177744" y="5184098"/>
                <a:ext cx="435019" cy="225495"/>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027" name="computr3"/>
              <p:cNvSpPr>
                <a:spLocks noEditPoints="1" noChangeArrowheads="1"/>
              </p:cNvSpPr>
              <p:nvPr/>
            </p:nvSpPr>
            <p:spPr bwMode="auto">
              <a:xfrm>
                <a:off x="764498" y="4852208"/>
                <a:ext cx="1279655" cy="957559"/>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chemeClr val="bg1">
                  <a:lumMod val="75000"/>
                </a:schemeClr>
              </a:solidFill>
              <a:ln w="19050">
                <a:solidFill>
                  <a:schemeClr val="tx1"/>
                </a:solidFill>
                <a:miter lim="800000"/>
                <a:headEnd/>
                <a:tailEnd/>
              </a:ln>
            </p:spPr>
            <p:txBody>
              <a:bodyPr/>
              <a:lstStyle/>
              <a:p>
                <a:pPr>
                  <a:defRPr/>
                </a:pPr>
                <a:endParaRPr lang="en-US">
                  <a:latin typeface="Arial" pitchFamily="-123" charset="0"/>
                  <a:ea typeface="ＭＳ Ｐゴシック" pitchFamily="-123" charset="-128"/>
                  <a:cs typeface="ＭＳ Ｐゴシック" pitchFamily="-123" charset="-128"/>
                </a:endParaRPr>
              </a:p>
            </p:txBody>
          </p:sp>
          <p:sp>
            <p:nvSpPr>
              <p:cNvPr id="79" name="Right Arrow 78"/>
              <p:cNvSpPr/>
              <p:nvPr/>
            </p:nvSpPr>
            <p:spPr bwMode="auto">
              <a:xfrm rot="10800000">
                <a:off x="2040978" y="5187274"/>
                <a:ext cx="435019" cy="225495"/>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89" name="Right Arrow 88"/>
            <p:cNvSpPr/>
            <p:nvPr/>
          </p:nvSpPr>
          <p:spPr bwMode="auto">
            <a:xfrm rot="5400000">
              <a:off x="7103909" y="4019254"/>
              <a:ext cx="990907" cy="39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grpSp>
        <p:nvGrpSpPr>
          <p:cNvPr id="110598" name="Group 109"/>
          <p:cNvGrpSpPr>
            <a:grpSpLocks/>
          </p:cNvGrpSpPr>
          <p:nvPr/>
        </p:nvGrpSpPr>
        <p:grpSpPr bwMode="auto">
          <a:xfrm>
            <a:off x="377825" y="1284288"/>
            <a:ext cx="8909050" cy="2311400"/>
            <a:chOff x="377825" y="1283634"/>
            <a:chExt cx="8909050" cy="2312627"/>
          </a:xfrm>
        </p:grpSpPr>
        <p:grpSp>
          <p:nvGrpSpPr>
            <p:cNvPr id="110599" name="Group 106"/>
            <p:cNvGrpSpPr>
              <a:grpSpLocks/>
            </p:cNvGrpSpPr>
            <p:nvPr/>
          </p:nvGrpSpPr>
          <p:grpSpPr bwMode="auto">
            <a:xfrm>
              <a:off x="377825" y="1283634"/>
              <a:ext cx="3041650" cy="2312627"/>
              <a:chOff x="377825" y="1445559"/>
              <a:chExt cx="3041650" cy="2312627"/>
            </a:xfrm>
          </p:grpSpPr>
          <p:pic>
            <p:nvPicPr>
              <p:cNvPr id="110675" name="Picture 72" descr="Gems thesis diagram.jpg"/>
              <p:cNvPicPr>
                <a:picLocks noChangeAspect="1"/>
              </p:cNvPicPr>
              <p:nvPr/>
            </p:nvPicPr>
            <p:blipFill>
              <a:blip r:embed="rId4">
                <a:extLst>
                  <a:ext uri="{28A0092B-C50C-407E-A947-70E740481C1C}">
                    <a14:useLocalDpi xmlns:a14="http://schemas.microsoft.com/office/drawing/2010/main" val="0"/>
                  </a:ext>
                </a:extLst>
              </a:blip>
              <a:srcRect l="2319" t="1361"/>
              <a:stretch>
                <a:fillRect/>
              </a:stretch>
            </p:blipFill>
            <p:spPr bwMode="auto">
              <a:xfrm>
                <a:off x="493619" y="1445559"/>
                <a:ext cx="1840006" cy="179955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10676" name="TextBox 8"/>
              <p:cNvSpPr txBox="1">
                <a:spLocks noChangeArrowheads="1"/>
              </p:cNvSpPr>
              <p:nvPr/>
            </p:nvSpPr>
            <p:spPr bwMode="auto">
              <a:xfrm>
                <a:off x="377825" y="3176853"/>
                <a:ext cx="3041650" cy="58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1600" b="1"/>
                  <a:t>1) Fabricate microspheres</a:t>
                </a:r>
              </a:p>
              <a:p>
                <a:r>
                  <a:rPr lang="en-US" sz="1600" b="1"/>
                  <a:t>    (vary crosslinkage)</a:t>
                </a:r>
              </a:p>
            </p:txBody>
          </p:sp>
        </p:grpSp>
        <p:grpSp>
          <p:nvGrpSpPr>
            <p:cNvPr id="110600" name="Group 108"/>
            <p:cNvGrpSpPr>
              <a:grpSpLocks/>
            </p:cNvGrpSpPr>
            <p:nvPr/>
          </p:nvGrpSpPr>
          <p:grpSpPr bwMode="auto">
            <a:xfrm>
              <a:off x="6323013" y="1522414"/>
              <a:ext cx="2963862" cy="2073847"/>
              <a:chOff x="6323013" y="1684339"/>
              <a:chExt cx="2963862" cy="2073847"/>
            </a:xfrm>
          </p:grpSpPr>
          <p:sp>
            <p:nvSpPr>
              <p:cNvPr id="110639" name="TextBox 10"/>
              <p:cNvSpPr txBox="1">
                <a:spLocks noChangeArrowheads="1"/>
              </p:cNvSpPr>
              <p:nvPr/>
            </p:nvSpPr>
            <p:spPr bwMode="auto">
              <a:xfrm>
                <a:off x="6323013" y="3176853"/>
                <a:ext cx="2963862" cy="58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t>2) Load microspheres</a:t>
                </a:r>
              </a:p>
              <a:p>
                <a:r>
                  <a:rPr lang="en-US" sz="1600" b="1"/>
                  <a:t>          with NaHS</a:t>
                </a:r>
              </a:p>
            </p:txBody>
          </p:sp>
          <p:grpSp>
            <p:nvGrpSpPr>
              <p:cNvPr id="110640" name="Group 34"/>
              <p:cNvGrpSpPr>
                <a:grpSpLocks/>
              </p:cNvGrpSpPr>
              <p:nvPr/>
            </p:nvGrpSpPr>
            <p:grpSpPr bwMode="auto">
              <a:xfrm>
                <a:off x="7158039" y="1684339"/>
                <a:ext cx="1054780" cy="1243030"/>
                <a:chOff x="6732240" y="1600690"/>
                <a:chExt cx="1368155" cy="1612290"/>
              </a:xfrm>
            </p:grpSpPr>
            <p:grpSp>
              <p:nvGrpSpPr>
                <p:cNvPr id="110641" name="Group 21"/>
                <p:cNvGrpSpPr>
                  <a:grpSpLocks/>
                </p:cNvGrpSpPr>
                <p:nvPr/>
              </p:nvGrpSpPr>
              <p:grpSpPr bwMode="auto">
                <a:xfrm>
                  <a:off x="6732240" y="1600690"/>
                  <a:ext cx="1368155" cy="1612290"/>
                  <a:chOff x="6804246" y="2040403"/>
                  <a:chExt cx="1008114" cy="1172574"/>
                </a:xfrm>
              </p:grpSpPr>
              <p:sp>
                <p:nvSpPr>
                  <p:cNvPr id="21" name="Flowchart: Magnetic Disk 20"/>
                  <p:cNvSpPr/>
                  <p:nvPr/>
                </p:nvSpPr>
                <p:spPr>
                  <a:xfrm>
                    <a:off x="6804245" y="2039905"/>
                    <a:ext cx="1007464" cy="720688"/>
                  </a:xfrm>
                  <a:prstGeom prst="flowChartMagneticDis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0" name="Oval 19"/>
                  <p:cNvSpPr/>
                  <p:nvPr/>
                </p:nvSpPr>
                <p:spPr>
                  <a:xfrm>
                    <a:off x="6804245" y="2492395"/>
                    <a:ext cx="1007464" cy="289174"/>
                  </a:xfrm>
                  <a:prstGeom prst="ellipse">
                    <a:avLst/>
                  </a:prstGeom>
                  <a:solidFill>
                    <a:schemeClr val="accent1">
                      <a:lumMod val="40000"/>
                      <a:lumOff val="60000"/>
                    </a:schemeClr>
                  </a:solidFill>
                  <a:ln>
                    <a:solidFill>
                      <a:schemeClr val="accent1">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7" name="Flowchart: Magnetic Disk 16"/>
                  <p:cNvSpPr/>
                  <p:nvPr/>
                </p:nvSpPr>
                <p:spPr>
                  <a:xfrm>
                    <a:off x="6804245" y="2492395"/>
                    <a:ext cx="1007464" cy="720688"/>
                  </a:xfrm>
                  <a:prstGeom prst="flowChartMagneticDisk">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24" name="Oval 23"/>
                <p:cNvSpPr/>
                <p:nvPr/>
              </p:nvSpPr>
              <p:spPr>
                <a:xfrm>
                  <a:off x="6804248" y="2636912"/>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5" name="Oval 24"/>
                <p:cNvSpPr/>
                <p:nvPr/>
              </p:nvSpPr>
              <p:spPr>
                <a:xfrm>
                  <a:off x="7020272" y="2852936"/>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6" name="Oval 25"/>
                <p:cNvSpPr/>
                <p:nvPr/>
              </p:nvSpPr>
              <p:spPr>
                <a:xfrm>
                  <a:off x="7308304" y="2924944"/>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7" name="Oval 26"/>
                <p:cNvSpPr/>
                <p:nvPr/>
              </p:nvSpPr>
              <p:spPr>
                <a:xfrm>
                  <a:off x="7164288" y="2708920"/>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8" name="Oval 27"/>
                <p:cNvSpPr/>
                <p:nvPr/>
              </p:nvSpPr>
              <p:spPr>
                <a:xfrm>
                  <a:off x="6804248" y="2924944"/>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9" name="Oval 28"/>
                <p:cNvSpPr/>
                <p:nvPr/>
              </p:nvSpPr>
              <p:spPr>
                <a:xfrm>
                  <a:off x="7596336" y="2996952"/>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0" name="Oval 29"/>
                <p:cNvSpPr/>
                <p:nvPr/>
              </p:nvSpPr>
              <p:spPr>
                <a:xfrm>
                  <a:off x="7748736" y="2780928"/>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1" name="Oval 30"/>
                <p:cNvSpPr/>
                <p:nvPr/>
              </p:nvSpPr>
              <p:spPr>
                <a:xfrm>
                  <a:off x="7901136" y="2933328"/>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2" name="Oval 31"/>
                <p:cNvSpPr/>
                <p:nvPr/>
              </p:nvSpPr>
              <p:spPr>
                <a:xfrm>
                  <a:off x="7884368" y="2636912"/>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3" name="Oval 32"/>
                <p:cNvSpPr/>
                <p:nvPr/>
              </p:nvSpPr>
              <p:spPr>
                <a:xfrm>
                  <a:off x="7524328" y="2780928"/>
                  <a:ext cx="144016" cy="144016"/>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grpSp>
        <p:sp>
          <p:nvSpPr>
            <p:cNvPr id="86" name="Right Arrow 85"/>
            <p:cNvSpPr/>
            <p:nvPr/>
          </p:nvSpPr>
          <p:spPr bwMode="auto">
            <a:xfrm>
              <a:off x="5645150" y="2074629"/>
              <a:ext cx="990600" cy="390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nvGrpSpPr>
            <p:cNvPr id="110602" name="Group 107"/>
            <p:cNvGrpSpPr>
              <a:grpSpLocks/>
            </p:cNvGrpSpPr>
            <p:nvPr/>
          </p:nvGrpSpPr>
          <p:grpSpPr bwMode="auto">
            <a:xfrm>
              <a:off x="3524250" y="1513340"/>
              <a:ext cx="2238375" cy="1838316"/>
              <a:chOff x="3524250" y="1675265"/>
              <a:chExt cx="2238375" cy="1838316"/>
            </a:xfrm>
          </p:grpSpPr>
          <p:grpSp>
            <p:nvGrpSpPr>
              <p:cNvPr id="110604" name="Group 103"/>
              <p:cNvGrpSpPr>
                <a:grpSpLocks/>
              </p:cNvGrpSpPr>
              <p:nvPr/>
            </p:nvGrpSpPr>
            <p:grpSpPr bwMode="auto">
              <a:xfrm>
                <a:off x="4088721" y="1675265"/>
                <a:ext cx="1054780" cy="1268900"/>
                <a:chOff x="9689420" y="2141989"/>
                <a:chExt cx="1165225" cy="1401765"/>
              </a:xfrm>
            </p:grpSpPr>
            <p:grpSp>
              <p:nvGrpSpPr>
                <p:cNvPr id="110606" name="Group 21"/>
                <p:cNvGrpSpPr>
                  <a:grpSpLocks/>
                </p:cNvGrpSpPr>
                <p:nvPr/>
              </p:nvGrpSpPr>
              <p:grpSpPr bwMode="auto">
                <a:xfrm>
                  <a:off x="9689420" y="2141989"/>
                  <a:ext cx="1165225" cy="1401765"/>
                  <a:chOff x="6804246" y="2016000"/>
                  <a:chExt cx="1008114" cy="1196976"/>
                </a:xfrm>
              </p:grpSpPr>
              <p:sp>
                <p:nvSpPr>
                  <p:cNvPr id="100" name="Flowchart: Magnetic Disk 99"/>
                  <p:cNvSpPr/>
                  <p:nvPr/>
                </p:nvSpPr>
                <p:spPr>
                  <a:xfrm>
                    <a:off x="6804895" y="2016569"/>
                    <a:ext cx="1007464" cy="719190"/>
                  </a:xfrm>
                  <a:prstGeom prst="flowChartMagneticDis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02" name="Flowchart: Magnetic Disk 101"/>
                  <p:cNvSpPr/>
                  <p:nvPr/>
                </p:nvSpPr>
                <p:spPr>
                  <a:xfrm>
                    <a:off x="6804895" y="2494531"/>
                    <a:ext cx="1007464" cy="719190"/>
                  </a:xfrm>
                  <a:prstGeom prst="flowChartMagneticDis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90" name="Oval 89"/>
                <p:cNvSpPr/>
                <p:nvPr/>
              </p:nvSpPr>
              <p:spPr bwMode="auto">
                <a:xfrm>
                  <a:off x="9750747" y="3053116"/>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1" name="Oval 90"/>
                <p:cNvSpPr/>
                <p:nvPr/>
              </p:nvSpPr>
              <p:spPr bwMode="auto">
                <a:xfrm>
                  <a:off x="9934730" y="3237104"/>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2" name="Oval 91"/>
                <p:cNvSpPr/>
                <p:nvPr/>
              </p:nvSpPr>
              <p:spPr bwMode="auto">
                <a:xfrm>
                  <a:off x="10180040" y="3298433"/>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3" name="Oval 92"/>
                <p:cNvSpPr/>
                <p:nvPr/>
              </p:nvSpPr>
              <p:spPr bwMode="auto">
                <a:xfrm>
                  <a:off x="10057385" y="3114445"/>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4" name="Oval 93"/>
                <p:cNvSpPr/>
                <p:nvPr/>
              </p:nvSpPr>
              <p:spPr bwMode="auto">
                <a:xfrm>
                  <a:off x="9750747" y="3298433"/>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5" name="Oval 94"/>
                <p:cNvSpPr/>
                <p:nvPr/>
              </p:nvSpPr>
              <p:spPr bwMode="auto">
                <a:xfrm>
                  <a:off x="10425350" y="3359762"/>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6" name="Oval 95"/>
                <p:cNvSpPr/>
                <p:nvPr/>
              </p:nvSpPr>
              <p:spPr bwMode="auto">
                <a:xfrm>
                  <a:off x="10555145" y="3175774"/>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7" name="Oval 96"/>
                <p:cNvSpPr/>
                <p:nvPr/>
              </p:nvSpPr>
              <p:spPr bwMode="auto">
                <a:xfrm>
                  <a:off x="10684941" y="3305573"/>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8" name="Oval 97"/>
                <p:cNvSpPr/>
                <p:nvPr/>
              </p:nvSpPr>
              <p:spPr bwMode="auto">
                <a:xfrm>
                  <a:off x="10670660" y="3053116"/>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99" name="Oval 98"/>
                <p:cNvSpPr/>
                <p:nvPr/>
              </p:nvSpPr>
              <p:spPr bwMode="auto">
                <a:xfrm>
                  <a:off x="10364022" y="3175774"/>
                  <a:ext cx="122655" cy="122658"/>
                </a:xfrm>
                <a:prstGeom prst="ellipse">
                  <a:avLst/>
                </a:prstGeom>
                <a:solidFill>
                  <a:schemeClr val="bg1">
                    <a:lumMod val="95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110605" name="TextBox 10"/>
              <p:cNvSpPr txBox="1">
                <a:spLocks noChangeArrowheads="1"/>
              </p:cNvSpPr>
              <p:nvPr/>
            </p:nvSpPr>
            <p:spPr bwMode="auto">
              <a:xfrm>
                <a:off x="3524250" y="3176853"/>
                <a:ext cx="2238375" cy="33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t>Microspheres  </a:t>
                </a:r>
              </a:p>
            </p:txBody>
          </p:sp>
        </p:grpSp>
        <p:sp>
          <p:nvSpPr>
            <p:cNvPr id="106" name="Right Arrow 105"/>
            <p:cNvSpPr/>
            <p:nvPr/>
          </p:nvSpPr>
          <p:spPr bwMode="auto">
            <a:xfrm>
              <a:off x="2711450" y="2055569"/>
              <a:ext cx="990600" cy="390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Microsphere Size Distribution </a:t>
            </a:r>
          </a:p>
        </p:txBody>
      </p:sp>
      <p:graphicFrame>
        <p:nvGraphicFramePr>
          <p:cNvPr id="4" name="Chart 3"/>
          <p:cNvGraphicFramePr>
            <a:graphicFrameLocks/>
          </p:cNvGraphicFramePr>
          <p:nvPr/>
        </p:nvGraphicFramePr>
        <p:xfrm>
          <a:off x="742950" y="1304925"/>
          <a:ext cx="7543800" cy="4714875"/>
        </p:xfrm>
        <a:graphic>
          <a:graphicData uri="http://schemas.openxmlformats.org/drawingml/2006/chart">
            <c:chart xmlns:c="http://schemas.openxmlformats.org/drawingml/2006/chart" xmlns:r="http://schemas.openxmlformats.org/officeDocument/2006/relationships" r:id="rId4"/>
          </a:graphicData>
        </a:graphic>
      </p:graphicFrame>
      <p:pic>
        <p:nvPicPr>
          <p:cNvPr id="112643" name="Picture 73" descr="042009"/>
          <p:cNvPicPr>
            <a:picLocks noChangeAspect="1" noChangeArrowheads="1"/>
          </p:cNvPicPr>
          <p:nvPr/>
        </p:nvPicPr>
        <p:blipFill>
          <a:blip r:embed="rId5">
            <a:grayscl/>
            <a:extLst>
              <a:ext uri="{28A0092B-C50C-407E-A947-70E740481C1C}">
                <a14:useLocalDpi xmlns:a14="http://schemas.microsoft.com/office/drawing/2010/main" val="0"/>
              </a:ext>
            </a:extLst>
          </a:blip>
          <a:srcRect r="3201"/>
          <a:stretch>
            <a:fillRect/>
          </a:stretch>
        </p:blipFill>
        <p:spPr bwMode="auto">
          <a:xfrm>
            <a:off x="5378450" y="1350963"/>
            <a:ext cx="2784475"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Rectangle 4"/>
          <p:cNvSpPr>
            <a:spLocks noChangeArrowheads="1"/>
          </p:cNvSpPr>
          <p:nvPr/>
        </p:nvSpPr>
        <p:spPr bwMode="auto">
          <a:xfrm>
            <a:off x="1881188" y="1420813"/>
            <a:ext cx="8969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t>n=144</a:t>
            </a:r>
            <a:endParaRPr lang="en-US" sz="2000"/>
          </a:p>
        </p:txBody>
      </p:sp>
      <p:sp>
        <p:nvSpPr>
          <p:cNvPr id="112645" name="Content Placeholder 2"/>
          <p:cNvSpPr>
            <a:spLocks noGrp="1"/>
          </p:cNvSpPr>
          <p:nvPr>
            <p:ph sz="quarter" idx="4294967295"/>
          </p:nvPr>
        </p:nvSpPr>
        <p:spPr>
          <a:xfrm>
            <a:off x="409575" y="6029325"/>
            <a:ext cx="8229600" cy="661988"/>
          </a:xfrm>
        </p:spPr>
        <p:txBody>
          <a:bodyPr/>
          <a:lstStyle/>
          <a:p>
            <a:pPr algn="ctr">
              <a:buFont typeface="Wingdings 3" pitchFamily="18" charset="2"/>
              <a:buNone/>
            </a:pPr>
            <a:r>
              <a:rPr lang="en-US" sz="2400" smtClean="0">
                <a:latin typeface="Arial" pitchFamily="34" charset="0"/>
                <a:ea typeface="ＭＳ Ｐゴシック" pitchFamily="34" charset="-128"/>
                <a:cs typeface="Arial" pitchFamily="34" charset="0"/>
              </a:rPr>
              <a:t>Microspheres less than 10 </a:t>
            </a:r>
            <a:r>
              <a:rPr lang="el-GR" sz="2400" smtClean="0">
                <a:latin typeface="Arial" pitchFamily="34" charset="0"/>
                <a:ea typeface="ＭＳ Ｐゴシック" pitchFamily="34" charset="-128"/>
                <a:cs typeface="Arial" pitchFamily="34" charset="0"/>
              </a:rPr>
              <a:t>μ</a:t>
            </a:r>
            <a:r>
              <a:rPr lang="en-US" sz="2400" smtClean="0">
                <a:latin typeface="Arial" pitchFamily="34" charset="0"/>
                <a:ea typeface="ＭＳ Ｐゴシック" pitchFamily="34" charset="-128"/>
                <a:cs typeface="Arial" pitchFamily="34" charset="0"/>
              </a:rPr>
              <a:t>m can be fabricated</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567224" y="1274601"/>
          <a:ext cx="7652852" cy="4730520"/>
        </p:xfrm>
        <a:graphic>
          <a:graphicData uri="http://schemas.openxmlformats.org/drawingml/2006/chart">
            <c:chart xmlns:c="http://schemas.openxmlformats.org/drawingml/2006/chart" xmlns:r="http://schemas.openxmlformats.org/officeDocument/2006/relationships" r:id="rId4"/>
          </a:graphicData>
        </a:graphic>
      </p:graphicFrame>
      <p:sp>
        <p:nvSpPr>
          <p:cNvPr id="114690" name="Title 3"/>
          <p:cNvSpPr>
            <a:spLocks noGrp="1"/>
          </p:cNvSpPr>
          <p:nvPr>
            <p:ph type="title"/>
          </p:nvPr>
        </p:nvSpPr>
        <p:spPr/>
        <p:txBody>
          <a:bodyPr/>
          <a:lstStyle/>
          <a:p>
            <a:pPr algn="ctr"/>
            <a:r>
              <a:rPr lang="en-US" sz="3600" smtClean="0">
                <a:ea typeface="ＭＳ Ｐゴシック" pitchFamily="34" charset="-128"/>
              </a:rPr>
              <a:t>Effects of NaHS Loading Concentration</a:t>
            </a:r>
          </a:p>
        </p:txBody>
      </p:sp>
      <p:sp>
        <p:nvSpPr>
          <p:cNvPr id="114691" name="TextBox 4"/>
          <p:cNvSpPr txBox="1">
            <a:spLocks noChangeArrowheads="1"/>
          </p:cNvSpPr>
          <p:nvPr/>
        </p:nvSpPr>
        <p:spPr bwMode="auto">
          <a:xfrm>
            <a:off x="58738" y="6115050"/>
            <a:ext cx="904081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2300"/>
              <a:t>Uptake of H</a:t>
            </a:r>
            <a:r>
              <a:rPr lang="en-US" sz="2300" baseline="-25000"/>
              <a:t>2</a:t>
            </a:r>
            <a:r>
              <a:rPr lang="en-US" sz="2300"/>
              <a:t>S by microspheres increases with loading concentration</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8" name="Object 8"/>
          <p:cNvGraphicFramePr>
            <a:graphicFrameLocks noChangeAspect="1"/>
          </p:cNvGraphicFramePr>
          <p:nvPr/>
        </p:nvGraphicFramePr>
        <p:xfrm>
          <a:off x="10272713" y="1128713"/>
          <a:ext cx="8656637" cy="5057775"/>
        </p:xfrm>
        <a:graphic>
          <a:graphicData uri="http://schemas.openxmlformats.org/presentationml/2006/ole">
            <mc:AlternateContent xmlns:mc="http://schemas.openxmlformats.org/markup-compatibility/2006">
              <mc:Choice xmlns:v="urn:schemas-microsoft-com:vml" Requires="v">
                <p:oleObj spid="_x0000_s46096" name="Worksheet" r:id="rId6" imgW="2518117" imgH="1402080" progId="Excel.Sheet.8">
                  <p:embed/>
                </p:oleObj>
              </mc:Choice>
              <mc:Fallback>
                <p:oleObj name="Worksheet" r:id="rId6" imgW="2518117" imgH="1402080" progId="Excel.Sheet.8">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72713" y="1128713"/>
                        <a:ext cx="8656637" cy="5057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89" name="Title 4"/>
          <p:cNvSpPr>
            <a:spLocks noGrp="1"/>
          </p:cNvSpPr>
          <p:nvPr>
            <p:ph type="title"/>
          </p:nvPr>
        </p:nvSpPr>
        <p:spPr/>
        <p:txBody>
          <a:bodyPr/>
          <a:lstStyle/>
          <a:p>
            <a:pPr algn="ctr"/>
            <a:r>
              <a:rPr lang="en-US" smtClean="0">
                <a:ea typeface="ＭＳ Ｐゴシック" pitchFamily="34" charset="-128"/>
              </a:rPr>
              <a:t>Release of H</a:t>
            </a:r>
            <a:r>
              <a:rPr lang="en-US" baseline="-25000" smtClean="0">
                <a:ea typeface="ＭＳ Ｐゴシック" pitchFamily="34" charset="-128"/>
              </a:rPr>
              <a:t>2</a:t>
            </a:r>
            <a:r>
              <a:rPr lang="en-US" smtClean="0">
                <a:ea typeface="ＭＳ Ｐゴシック" pitchFamily="34" charset="-128"/>
              </a:rPr>
              <a:t>S by Microspheres</a:t>
            </a:r>
          </a:p>
        </p:txBody>
      </p:sp>
      <p:sp>
        <p:nvSpPr>
          <p:cNvPr id="46090" name="TextBox 3"/>
          <p:cNvSpPr txBox="1">
            <a:spLocks noChangeArrowheads="1"/>
          </p:cNvSpPr>
          <p:nvPr/>
        </p:nvSpPr>
        <p:spPr bwMode="auto">
          <a:xfrm>
            <a:off x="4237038" y="5691188"/>
            <a:ext cx="1639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t>Time (min)</a:t>
            </a:r>
          </a:p>
        </p:txBody>
      </p:sp>
      <p:sp>
        <p:nvSpPr>
          <p:cNvPr id="46091" name="TextBox 6"/>
          <p:cNvSpPr txBox="1">
            <a:spLocks noChangeArrowheads="1"/>
          </p:cNvSpPr>
          <p:nvPr/>
        </p:nvSpPr>
        <p:spPr bwMode="auto">
          <a:xfrm>
            <a:off x="1674813" y="6137275"/>
            <a:ext cx="6464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t>Microspheres enable controlled release of H</a:t>
            </a:r>
            <a:r>
              <a:rPr lang="en-US" baseline="-25000"/>
              <a:t>2</a:t>
            </a:r>
            <a:r>
              <a:rPr lang="en-US"/>
              <a:t>S</a:t>
            </a:r>
          </a:p>
        </p:txBody>
      </p:sp>
      <p:graphicFrame>
        <p:nvGraphicFramePr>
          <p:cNvPr id="8" name="Chart 7"/>
          <p:cNvGraphicFramePr>
            <a:graphicFrameLocks/>
          </p:cNvGraphicFramePr>
          <p:nvPr/>
        </p:nvGraphicFramePr>
        <p:xfrm>
          <a:off x="276225" y="1244226"/>
          <a:ext cx="8867775" cy="4581525"/>
        </p:xfrm>
        <a:graphic>
          <a:graphicData uri="http://schemas.openxmlformats.org/drawingml/2006/chart">
            <c:chart xmlns:c="http://schemas.openxmlformats.org/drawingml/2006/chart" xmlns:r="http://schemas.openxmlformats.org/officeDocument/2006/relationships" r:id="rId8"/>
          </a:graphicData>
        </a:graphic>
      </p:graphicFrame>
      <p:sp>
        <p:nvSpPr>
          <p:cNvPr id="46093" name="TextBox 5"/>
          <p:cNvSpPr txBox="1">
            <a:spLocks noChangeArrowheads="1"/>
          </p:cNvSpPr>
          <p:nvPr/>
        </p:nvSpPr>
        <p:spPr bwMode="auto">
          <a:xfrm rot="-5400000">
            <a:off x="-934244" y="3210719"/>
            <a:ext cx="2770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dirty="0"/>
              <a:t>Relative H</a:t>
            </a:r>
            <a:r>
              <a:rPr lang="en-US" baseline="-25000" dirty="0"/>
              <a:t>2</a:t>
            </a:r>
            <a:r>
              <a:rPr lang="en-US" dirty="0"/>
              <a:t>S levels</a:t>
            </a:r>
          </a:p>
        </p:txBody>
      </p:sp>
    </p:spTree>
    <p:custDataLst>
      <p:tags r:id="rId2"/>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idx="4294967295"/>
          </p:nvPr>
        </p:nvSpPr>
        <p:spPr/>
        <p:txBody>
          <a:bodyPr/>
          <a:lstStyle/>
          <a:p>
            <a:pPr algn="ctr"/>
            <a:r>
              <a:rPr lang="en-US" sz="3600" smtClean="0">
                <a:latin typeface="Arial" pitchFamily="34" charset="0"/>
                <a:ea typeface="ＭＳ Ｐゴシック" pitchFamily="34" charset="-128"/>
                <a:cs typeface="Arial" pitchFamily="34" charset="0"/>
              </a:rPr>
              <a:t>Objective 2</a:t>
            </a:r>
          </a:p>
        </p:txBody>
      </p:sp>
      <p:sp>
        <p:nvSpPr>
          <p:cNvPr id="118786" name="Content Placeholder 2"/>
          <p:cNvSpPr>
            <a:spLocks noGrp="1"/>
          </p:cNvSpPr>
          <p:nvPr>
            <p:ph sz="quarter" idx="4294967295"/>
          </p:nvPr>
        </p:nvSpPr>
        <p:spPr>
          <a:xfrm>
            <a:off x="457200" y="1219200"/>
            <a:ext cx="8229600" cy="5233988"/>
          </a:xfrm>
        </p:spPr>
        <p:txBody>
          <a:bodyPr/>
          <a:lstStyle/>
          <a:p>
            <a:pPr>
              <a:buFont typeface="Wingdings 3" pitchFamily="18" charset="2"/>
              <a:buNone/>
            </a:pPr>
            <a:endParaRPr lang="en-US" sz="2800" b="1" smtClean="0">
              <a:latin typeface="Arial" pitchFamily="34" charset="0"/>
              <a:ea typeface="ＭＳ Ｐゴシック" pitchFamily="34" charset="-128"/>
              <a:cs typeface="Arial" pitchFamily="34" charset="0"/>
            </a:endParaRPr>
          </a:p>
          <a:p>
            <a:r>
              <a:rPr lang="en-US" sz="2800" smtClean="0">
                <a:latin typeface="Arial" pitchFamily="34" charset="0"/>
                <a:ea typeface="ＭＳ Ｐゴシック" pitchFamily="34" charset="-128"/>
                <a:cs typeface="Arial" pitchFamily="34" charset="0"/>
              </a:rPr>
              <a:t>Determine the effects of H</a:t>
            </a:r>
            <a:r>
              <a:rPr lang="en-US" sz="2800" baseline="-25000" smtClean="0">
                <a:latin typeface="Arial" pitchFamily="34" charset="0"/>
                <a:ea typeface="ＭＳ Ｐゴシック" pitchFamily="34" charset="-128"/>
                <a:cs typeface="Arial" pitchFamily="34" charset="0"/>
              </a:rPr>
              <a:t>2</a:t>
            </a:r>
            <a:r>
              <a:rPr lang="en-US" sz="2800" smtClean="0">
                <a:latin typeface="Arial" pitchFamily="34" charset="0"/>
                <a:ea typeface="ＭＳ Ｐゴシック" pitchFamily="34" charset="-128"/>
                <a:cs typeface="Arial" pitchFamily="34" charset="0"/>
              </a:rPr>
              <a:t>S on rat cardiomyocytes</a:t>
            </a:r>
          </a:p>
          <a:p>
            <a:pPr lvl="1"/>
            <a:r>
              <a:rPr lang="en-US" sz="2400" smtClean="0">
                <a:latin typeface="Arial" pitchFamily="34" charset="0"/>
                <a:ea typeface="ＭＳ Ｐゴシック" pitchFamily="34" charset="-128"/>
                <a:cs typeface="Arial" pitchFamily="34" charset="0"/>
              </a:rPr>
              <a:t>Effect of H</a:t>
            </a:r>
            <a:r>
              <a:rPr lang="en-US" sz="2400" baseline="-25000" smtClean="0">
                <a:latin typeface="Arial" pitchFamily="34" charset="0"/>
                <a:ea typeface="ＭＳ Ｐゴシック" pitchFamily="34" charset="-128"/>
                <a:cs typeface="Arial" pitchFamily="34" charset="0"/>
              </a:rPr>
              <a:t>2</a:t>
            </a:r>
            <a:r>
              <a:rPr lang="en-US" sz="2400" smtClean="0">
                <a:latin typeface="Arial" pitchFamily="34" charset="0"/>
                <a:ea typeface="ＭＳ Ｐゴシック" pitchFamily="34" charset="-128"/>
                <a:cs typeface="Arial" pitchFamily="34" charset="0"/>
              </a:rPr>
              <a:t>S on cell viability</a:t>
            </a:r>
          </a:p>
          <a:p>
            <a:pPr lvl="1"/>
            <a:r>
              <a:rPr lang="en-US" sz="2400" smtClean="0">
                <a:latin typeface="Arial" pitchFamily="34" charset="0"/>
                <a:ea typeface="ＭＳ Ｐゴシック" pitchFamily="34" charset="-128"/>
                <a:cs typeface="Arial" pitchFamily="34" charset="0"/>
              </a:rPr>
              <a:t>Effect of H</a:t>
            </a:r>
            <a:r>
              <a:rPr lang="en-US" sz="2400" baseline="-25000" smtClean="0">
                <a:latin typeface="Arial" pitchFamily="34" charset="0"/>
                <a:ea typeface="ＭＳ Ｐゴシック" pitchFamily="34" charset="-128"/>
                <a:cs typeface="Arial" pitchFamily="34" charset="0"/>
              </a:rPr>
              <a:t>2</a:t>
            </a:r>
            <a:r>
              <a:rPr lang="en-US" sz="2400" smtClean="0">
                <a:latin typeface="Arial" pitchFamily="34" charset="0"/>
                <a:ea typeface="ＭＳ Ｐゴシック" pitchFamily="34" charset="-128"/>
                <a:cs typeface="Arial" pitchFamily="34" charset="0"/>
              </a:rPr>
              <a:t>S on cell metabolism</a:t>
            </a: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pPr algn="ctr"/>
            <a:r>
              <a:rPr lang="en-US" sz="3600" smtClean="0">
                <a:ea typeface="ＭＳ Ｐゴシック" pitchFamily="34" charset="-128"/>
              </a:rPr>
              <a:t>MTT Assay Method</a:t>
            </a:r>
          </a:p>
        </p:txBody>
      </p:sp>
      <p:grpSp>
        <p:nvGrpSpPr>
          <p:cNvPr id="120834" name="Group 84"/>
          <p:cNvGrpSpPr>
            <a:grpSpLocks/>
          </p:cNvGrpSpPr>
          <p:nvPr/>
        </p:nvGrpSpPr>
        <p:grpSpPr bwMode="auto">
          <a:xfrm>
            <a:off x="1187450" y="1662113"/>
            <a:ext cx="7521575" cy="4506912"/>
            <a:chOff x="1403648" y="1877776"/>
            <a:chExt cx="7522027" cy="4508011"/>
          </a:xfrm>
        </p:grpSpPr>
        <p:grpSp>
          <p:nvGrpSpPr>
            <p:cNvPr id="120840" name="Group 16"/>
            <p:cNvGrpSpPr>
              <a:grpSpLocks/>
            </p:cNvGrpSpPr>
            <p:nvPr/>
          </p:nvGrpSpPr>
          <p:grpSpPr bwMode="auto">
            <a:xfrm>
              <a:off x="1478514" y="1877776"/>
              <a:ext cx="1901690" cy="1441801"/>
              <a:chOff x="1406506" y="2453840"/>
              <a:chExt cx="1901690" cy="1441801"/>
            </a:xfrm>
          </p:grpSpPr>
          <p:grpSp>
            <p:nvGrpSpPr>
              <p:cNvPr id="120852" name="Group 7"/>
              <p:cNvGrpSpPr>
                <a:grpSpLocks/>
              </p:cNvGrpSpPr>
              <p:nvPr/>
            </p:nvGrpSpPr>
            <p:grpSpPr bwMode="auto">
              <a:xfrm>
                <a:off x="1406506" y="2453840"/>
                <a:ext cx="1871705" cy="722508"/>
                <a:chOff x="1223057" y="2113328"/>
                <a:chExt cx="1439773" cy="361254"/>
              </a:xfrm>
            </p:grpSpPr>
            <p:sp>
              <p:nvSpPr>
                <p:cNvPr id="23" name="Flowchart: Magnetic Disk 22"/>
                <p:cNvSpPr/>
                <p:nvPr/>
              </p:nvSpPr>
              <p:spPr>
                <a:xfrm>
                  <a:off x="1222865" y="2113328"/>
                  <a:ext cx="1439826" cy="361244"/>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4" name="Flowchart: Magnetic Disk 23"/>
                <p:cNvSpPr/>
                <p:nvPr/>
              </p:nvSpPr>
              <p:spPr>
                <a:xfrm>
                  <a:off x="1222865" y="2293553"/>
                  <a:ext cx="1439826" cy="181019"/>
                </a:xfrm>
                <a:prstGeom prst="flowChartMagneticDisk">
                  <a:avLst/>
                </a:prstGeom>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120853" name="TextBox 20"/>
              <p:cNvSpPr txBox="1">
                <a:spLocks noChangeArrowheads="1"/>
              </p:cNvSpPr>
              <p:nvPr/>
            </p:nvSpPr>
            <p:spPr bwMode="auto">
              <a:xfrm>
                <a:off x="1436421" y="3254135"/>
                <a:ext cx="1871775" cy="64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1) Add NaHS to H9c2 cells</a:t>
                </a:r>
              </a:p>
            </p:txBody>
          </p:sp>
        </p:grpSp>
        <p:grpSp>
          <p:nvGrpSpPr>
            <p:cNvPr id="120841" name="Group 34"/>
            <p:cNvGrpSpPr>
              <a:grpSpLocks/>
            </p:cNvGrpSpPr>
            <p:nvPr/>
          </p:nvGrpSpPr>
          <p:grpSpPr bwMode="auto">
            <a:xfrm>
              <a:off x="6183898" y="1879363"/>
              <a:ext cx="2232159" cy="1362408"/>
              <a:chOff x="4527714" y="3965854"/>
              <a:chExt cx="2232159" cy="1362408"/>
            </a:xfrm>
          </p:grpSpPr>
          <p:sp>
            <p:nvSpPr>
              <p:cNvPr id="12" name="Flowchart: Magnetic Disk 11"/>
              <p:cNvSpPr/>
              <p:nvPr/>
            </p:nvSpPr>
            <p:spPr>
              <a:xfrm>
                <a:off x="4807131" y="3965854"/>
                <a:ext cx="1871774" cy="720901"/>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3" name="Flowchart: Magnetic Disk 12"/>
              <p:cNvSpPr/>
              <p:nvPr/>
            </p:nvSpPr>
            <p:spPr>
              <a:xfrm>
                <a:off x="4807131" y="4326305"/>
                <a:ext cx="1871774" cy="360450"/>
              </a:xfrm>
              <a:prstGeom prst="flowChartMagneticDisk">
                <a:avLst/>
              </a:prstGeom>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20851" name="TextBox 13"/>
              <p:cNvSpPr txBox="1">
                <a:spLocks noChangeArrowheads="1"/>
              </p:cNvSpPr>
              <p:nvPr/>
            </p:nvSpPr>
            <p:spPr bwMode="auto">
              <a:xfrm>
                <a:off x="4527714" y="4686756"/>
                <a:ext cx="2232159" cy="64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2) Add MTT reagent to media </a:t>
                </a:r>
              </a:p>
            </p:txBody>
          </p:sp>
        </p:grpSp>
        <p:sp>
          <p:nvSpPr>
            <p:cNvPr id="33" name="Chord 32"/>
            <p:cNvSpPr/>
            <p:nvPr/>
          </p:nvSpPr>
          <p:spPr>
            <a:xfrm rot="16200000">
              <a:off x="6588583" y="4634380"/>
              <a:ext cx="1656166" cy="360385"/>
            </a:xfrm>
            <a:prstGeom prst="chord">
              <a:avLst>
                <a:gd name="adj1" fmla="val 3022728"/>
                <a:gd name="adj2" fmla="val 18722455"/>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843" name="TextBox 76"/>
            <p:cNvSpPr txBox="1">
              <a:spLocks noChangeArrowheads="1"/>
            </p:cNvSpPr>
            <p:nvPr/>
          </p:nvSpPr>
          <p:spPr bwMode="auto">
            <a:xfrm>
              <a:off x="6045777" y="5744281"/>
              <a:ext cx="2879898" cy="64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3) Add MTT solubilizing solution</a:t>
              </a:r>
            </a:p>
          </p:txBody>
        </p:sp>
        <p:sp>
          <p:nvSpPr>
            <p:cNvPr id="78" name="Right Arrow 77"/>
            <p:cNvSpPr/>
            <p:nvPr/>
          </p:nvSpPr>
          <p:spPr>
            <a:xfrm rot="10800000">
              <a:off x="4932873" y="4724857"/>
              <a:ext cx="1398671" cy="465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0" name="Chord 79"/>
            <p:cNvSpPr/>
            <p:nvPr/>
          </p:nvSpPr>
          <p:spPr bwMode="auto">
            <a:xfrm rot="16200000">
              <a:off x="3399103" y="4607388"/>
              <a:ext cx="1656167" cy="360384"/>
            </a:xfrm>
            <a:prstGeom prst="chord">
              <a:avLst>
                <a:gd name="adj1" fmla="val 3022728"/>
                <a:gd name="adj2" fmla="val 18722455"/>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846" name="TextBox 81"/>
            <p:cNvSpPr txBox="1">
              <a:spLocks noChangeArrowheads="1"/>
            </p:cNvSpPr>
            <p:nvPr/>
          </p:nvSpPr>
          <p:spPr bwMode="auto">
            <a:xfrm>
              <a:off x="1403648" y="5890366"/>
              <a:ext cx="2879898" cy="36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4) Read absorbance</a:t>
              </a:r>
            </a:p>
          </p:txBody>
        </p:sp>
        <p:sp>
          <p:nvSpPr>
            <p:cNvPr id="83" name="Right Arrow 82"/>
            <p:cNvSpPr/>
            <p:nvPr/>
          </p:nvSpPr>
          <p:spPr>
            <a:xfrm rot="5400000">
              <a:off x="6918858" y="3659428"/>
              <a:ext cx="1046418" cy="4651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84" name="Right Arrow 83"/>
            <p:cNvSpPr/>
            <p:nvPr/>
          </p:nvSpPr>
          <p:spPr>
            <a:xfrm>
              <a:off x="4218455" y="2060383"/>
              <a:ext cx="1616172" cy="4668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grpSp>
        <p:nvGrpSpPr>
          <p:cNvPr id="120835" name="Group 25"/>
          <p:cNvGrpSpPr>
            <a:grpSpLocks/>
          </p:cNvGrpSpPr>
          <p:nvPr/>
        </p:nvGrpSpPr>
        <p:grpSpPr bwMode="auto">
          <a:xfrm>
            <a:off x="765175" y="4394200"/>
            <a:ext cx="2847975" cy="957263"/>
            <a:chOff x="764498" y="4709413"/>
            <a:chExt cx="2848265" cy="956869"/>
          </a:xfrm>
        </p:grpSpPr>
        <p:sp>
          <p:nvSpPr>
            <p:cNvPr id="120836" name="Litebulb"/>
            <p:cNvSpPr>
              <a:spLocks noEditPoints="1" noChangeArrowheads="1"/>
            </p:cNvSpPr>
            <p:nvPr/>
          </p:nvSpPr>
          <p:spPr bwMode="auto">
            <a:xfrm>
              <a:off x="2585025" y="4753614"/>
              <a:ext cx="510160" cy="766079"/>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0 60000 65536"/>
                <a:gd name="T9" fmla="*/ 0 60000 65536"/>
                <a:gd name="T10" fmla="*/ 0 60000 65536"/>
                <a:gd name="T11" fmla="*/ 0 60000 65536"/>
                <a:gd name="T12" fmla="*/ 3556 w 21600"/>
                <a:gd name="T13" fmla="*/ 2188 h 21600"/>
                <a:gd name="T14" fmla="*/ 18277 w 21600"/>
                <a:gd name="T15" fmla="*/ 9282 h 21600"/>
              </a:gdLst>
              <a:ahLst/>
              <a:cxnLst>
                <a:cxn ang="T8">
                  <a:pos x="T0" y="T1"/>
                </a:cxn>
                <a:cxn ang="T9">
                  <a:pos x="T2" y="T3"/>
                </a:cxn>
                <a:cxn ang="T10">
                  <a:pos x="T4" y="T5"/>
                </a:cxn>
                <a:cxn ang="T11">
                  <a:pos x="T6" y="T7"/>
                </a:cxn>
              </a:cxnLst>
              <a:rect l="T12" t="T13" r="T14" b="T15"/>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66"/>
            </a:solidFill>
            <a:ln w="28575">
              <a:solidFill>
                <a:schemeClr val="tx1"/>
              </a:solidFill>
              <a:miter lim="800000"/>
              <a:headEnd/>
              <a:tailEnd/>
            </a:ln>
          </p:spPr>
          <p:txBody>
            <a:bodyPr/>
            <a:lstStyle/>
            <a:p>
              <a:endParaRPr lang="en-US"/>
            </a:p>
          </p:txBody>
        </p:sp>
        <p:sp>
          <p:nvSpPr>
            <p:cNvPr id="29" name="Right Arrow 28"/>
            <p:cNvSpPr/>
            <p:nvPr/>
          </p:nvSpPr>
          <p:spPr bwMode="auto">
            <a:xfrm rot="10800000">
              <a:off x="3177744" y="5096604"/>
              <a:ext cx="435019" cy="225332"/>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0" name="computr3"/>
            <p:cNvSpPr>
              <a:spLocks noEditPoints="1" noChangeArrowheads="1"/>
            </p:cNvSpPr>
            <p:nvPr/>
          </p:nvSpPr>
          <p:spPr bwMode="auto">
            <a:xfrm>
              <a:off x="764498" y="4709413"/>
              <a:ext cx="1279655" cy="956869"/>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chemeClr val="bg1">
                <a:lumMod val="75000"/>
              </a:schemeClr>
            </a:solidFill>
            <a:ln w="19050">
              <a:solidFill>
                <a:schemeClr val="tx1"/>
              </a:solidFill>
              <a:miter lim="800000"/>
              <a:headEnd/>
              <a:tailEnd/>
            </a:ln>
          </p:spPr>
          <p:txBody>
            <a:bodyPr/>
            <a:lstStyle/>
            <a:p>
              <a:pPr>
                <a:defRPr/>
              </a:pPr>
              <a:endParaRPr lang="en-US">
                <a:latin typeface="Arial" pitchFamily="-123" charset="0"/>
                <a:ea typeface="ＭＳ Ｐゴシック" pitchFamily="-123" charset="-128"/>
                <a:cs typeface="ＭＳ Ｐゴシック" pitchFamily="-123" charset="-128"/>
              </a:endParaRPr>
            </a:p>
          </p:txBody>
        </p:sp>
        <p:sp>
          <p:nvSpPr>
            <p:cNvPr id="31" name="Right Arrow 30"/>
            <p:cNvSpPr/>
            <p:nvPr/>
          </p:nvSpPr>
          <p:spPr bwMode="auto">
            <a:xfrm rot="10800000">
              <a:off x="2040978" y="5128341"/>
              <a:ext cx="435019" cy="225332"/>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algn="ctr" eaLnBrk="1" hangingPunct="1"/>
            <a:r>
              <a:rPr lang="en-US" sz="3600" smtClean="0">
                <a:ea typeface="ＭＳ Ｐゴシック" pitchFamily="34" charset="-128"/>
              </a:rPr>
              <a:t>Effects of H</a:t>
            </a:r>
            <a:r>
              <a:rPr lang="en-US" sz="3600" baseline="-25000" smtClean="0">
                <a:ea typeface="ＭＳ Ｐゴシック" pitchFamily="34" charset="-128"/>
              </a:rPr>
              <a:t>2</a:t>
            </a:r>
            <a:r>
              <a:rPr lang="en-US" sz="3600" smtClean="0">
                <a:ea typeface="ＭＳ Ｐゴシック" pitchFamily="34" charset="-128"/>
              </a:rPr>
              <a:t>S on Metabolic Activity</a:t>
            </a:r>
          </a:p>
        </p:txBody>
      </p:sp>
      <p:sp>
        <p:nvSpPr>
          <p:cNvPr id="122882" name="TextBox 1"/>
          <p:cNvSpPr txBox="1">
            <a:spLocks noChangeArrowheads="1"/>
          </p:cNvSpPr>
          <p:nvPr/>
        </p:nvSpPr>
        <p:spPr bwMode="auto">
          <a:xfrm>
            <a:off x="5791200" y="1676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endParaRPr lang="en-US" sz="2000" b="1">
              <a:latin typeface="Calibri" pitchFamily="34" charset="0"/>
            </a:endParaRPr>
          </a:p>
        </p:txBody>
      </p:sp>
      <p:sp>
        <p:nvSpPr>
          <p:cNvPr id="122883" name="TextBox 6"/>
          <p:cNvSpPr txBox="1">
            <a:spLocks noChangeArrowheads="1"/>
          </p:cNvSpPr>
          <p:nvPr/>
        </p:nvSpPr>
        <p:spPr bwMode="auto">
          <a:xfrm>
            <a:off x="495300" y="6076950"/>
            <a:ext cx="824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t>Incubation with 10,000 </a:t>
            </a:r>
            <a:r>
              <a:rPr lang="el-GR"/>
              <a:t>μ</a:t>
            </a:r>
            <a:r>
              <a:rPr lang="en-US"/>
              <a:t>M H</a:t>
            </a:r>
            <a:r>
              <a:rPr lang="en-US" baseline="-25000"/>
              <a:t>2</a:t>
            </a:r>
            <a:r>
              <a:rPr lang="en-US"/>
              <a:t>S increases metabolic activity </a:t>
            </a:r>
          </a:p>
        </p:txBody>
      </p:sp>
      <p:grpSp>
        <p:nvGrpSpPr>
          <p:cNvPr id="122884" name="Group 10"/>
          <p:cNvGrpSpPr>
            <a:grpSpLocks/>
          </p:cNvGrpSpPr>
          <p:nvPr/>
        </p:nvGrpSpPr>
        <p:grpSpPr bwMode="auto">
          <a:xfrm>
            <a:off x="666750" y="1200150"/>
            <a:ext cx="7705725" cy="4684713"/>
            <a:chOff x="666386" y="1219200"/>
            <a:chExt cx="7706089" cy="4685387"/>
          </a:xfrm>
        </p:grpSpPr>
        <p:graphicFrame>
          <p:nvGraphicFramePr>
            <p:cNvPr id="8" name="Chart 7"/>
            <p:cNvGraphicFramePr/>
            <p:nvPr/>
          </p:nvGraphicFramePr>
          <p:xfrm>
            <a:off x="1057275" y="1219200"/>
            <a:ext cx="7315200" cy="4419600"/>
          </p:xfrm>
          <a:graphic>
            <a:graphicData uri="http://schemas.openxmlformats.org/drawingml/2006/chart">
              <c:chart xmlns:c="http://schemas.openxmlformats.org/drawingml/2006/chart" xmlns:r="http://schemas.openxmlformats.org/officeDocument/2006/relationships" r:id="rId4"/>
            </a:graphicData>
          </a:graphic>
        </p:graphicFrame>
        <p:sp>
          <p:nvSpPr>
            <p:cNvPr id="122886" name="TextBox 8"/>
            <p:cNvSpPr txBox="1">
              <a:spLocks noChangeArrowheads="1"/>
            </p:cNvSpPr>
            <p:nvPr/>
          </p:nvSpPr>
          <p:spPr bwMode="auto">
            <a:xfrm>
              <a:off x="4200508" y="5477488"/>
              <a:ext cx="1490669" cy="42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2200"/>
                <a:t>[H</a:t>
              </a:r>
              <a:r>
                <a:rPr lang="en-US" sz="2200" baseline="-25000"/>
                <a:t>2</a:t>
              </a:r>
              <a:r>
                <a:rPr lang="en-US" sz="2200"/>
                <a:t>S] (</a:t>
              </a:r>
              <a:r>
                <a:rPr lang="el-GR" sz="2200"/>
                <a:t>μ</a:t>
              </a:r>
              <a:r>
                <a:rPr lang="en-US" sz="2200"/>
                <a:t>M)</a:t>
              </a:r>
            </a:p>
          </p:txBody>
        </p:sp>
        <p:sp>
          <p:nvSpPr>
            <p:cNvPr id="122887" name="TextBox 9"/>
            <p:cNvSpPr txBox="1">
              <a:spLocks noChangeArrowheads="1"/>
            </p:cNvSpPr>
            <p:nvPr/>
          </p:nvSpPr>
          <p:spPr bwMode="auto">
            <a:xfrm rot="-5400000">
              <a:off x="-568624" y="3007930"/>
              <a:ext cx="2900924" cy="43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2200"/>
                <a:t>Relative absorbances</a:t>
              </a:r>
            </a:p>
          </p:txBody>
        </p:sp>
      </p:gr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algn="ctr"/>
            <a:r>
              <a:rPr lang="en-US" sz="3600" smtClean="0">
                <a:ea typeface="ＭＳ Ｐゴシック" pitchFamily="34" charset="-128"/>
              </a:rPr>
              <a:t>Method: Live-Dead Assay</a:t>
            </a:r>
          </a:p>
        </p:txBody>
      </p:sp>
      <p:grpSp>
        <p:nvGrpSpPr>
          <p:cNvPr id="124930" name="Group 21"/>
          <p:cNvGrpSpPr>
            <a:grpSpLocks/>
          </p:cNvGrpSpPr>
          <p:nvPr/>
        </p:nvGrpSpPr>
        <p:grpSpPr bwMode="auto">
          <a:xfrm>
            <a:off x="161925" y="1473200"/>
            <a:ext cx="8848725" cy="4494213"/>
            <a:chOff x="381000" y="1473200"/>
            <a:chExt cx="8848725" cy="4494213"/>
          </a:xfrm>
        </p:grpSpPr>
        <p:grpSp>
          <p:nvGrpSpPr>
            <p:cNvPr id="124931" name="Group 29"/>
            <p:cNvGrpSpPr>
              <a:grpSpLocks/>
            </p:cNvGrpSpPr>
            <p:nvPr/>
          </p:nvGrpSpPr>
          <p:grpSpPr bwMode="auto">
            <a:xfrm>
              <a:off x="381000" y="2255838"/>
              <a:ext cx="8848725" cy="3711575"/>
              <a:chOff x="380275" y="2255025"/>
              <a:chExt cx="8849577" cy="3711902"/>
            </a:xfrm>
          </p:grpSpPr>
          <p:grpSp>
            <p:nvGrpSpPr>
              <p:cNvPr id="124936" name="Group 43"/>
              <p:cNvGrpSpPr>
                <a:grpSpLocks/>
              </p:cNvGrpSpPr>
              <p:nvPr/>
            </p:nvGrpSpPr>
            <p:grpSpPr bwMode="auto">
              <a:xfrm>
                <a:off x="380275" y="2255025"/>
                <a:ext cx="8604688" cy="3711902"/>
                <a:chOff x="452283" y="3180096"/>
                <a:chExt cx="8604688" cy="3711902"/>
              </a:xfrm>
            </p:grpSpPr>
            <p:grpSp>
              <p:nvGrpSpPr>
                <p:cNvPr id="124939" name="Group 40"/>
                <p:cNvGrpSpPr>
                  <a:grpSpLocks/>
                </p:cNvGrpSpPr>
                <p:nvPr/>
              </p:nvGrpSpPr>
              <p:grpSpPr bwMode="auto">
                <a:xfrm>
                  <a:off x="452283" y="3180096"/>
                  <a:ext cx="3516652" cy="3711902"/>
                  <a:chOff x="740315" y="3180096"/>
                  <a:chExt cx="3516652" cy="3711902"/>
                </a:xfrm>
              </p:grpSpPr>
              <p:sp>
                <p:nvSpPr>
                  <p:cNvPr id="124948" name="TextBox 8"/>
                  <p:cNvSpPr txBox="1">
                    <a:spLocks noChangeArrowheads="1"/>
                  </p:cNvSpPr>
                  <p:nvPr/>
                </p:nvSpPr>
                <p:spPr bwMode="auto">
                  <a:xfrm>
                    <a:off x="810172" y="3180096"/>
                    <a:ext cx="2483089" cy="64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1) Add microspheres to H9c2 cells</a:t>
                    </a:r>
                  </a:p>
                </p:txBody>
              </p:sp>
              <p:sp>
                <p:nvSpPr>
                  <p:cNvPr id="124949" name="TextBox 18"/>
                  <p:cNvSpPr txBox="1">
                    <a:spLocks noChangeArrowheads="1"/>
                  </p:cNvSpPr>
                  <p:nvPr/>
                </p:nvSpPr>
                <p:spPr bwMode="auto">
                  <a:xfrm>
                    <a:off x="740315" y="6250591"/>
                    <a:ext cx="3516652" cy="64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1) Add microspheres + NaHS </a:t>
                    </a:r>
                  </a:p>
                  <a:p>
                    <a:pPr algn="ctr"/>
                    <a:r>
                      <a:rPr lang="en-US" sz="1800" b="1"/>
                      <a:t>to H9c2 cells</a:t>
                    </a:r>
                  </a:p>
                </p:txBody>
              </p:sp>
            </p:grpSp>
            <p:grpSp>
              <p:nvGrpSpPr>
                <p:cNvPr id="124940" name="Group 34"/>
                <p:cNvGrpSpPr>
                  <a:grpSpLocks/>
                </p:cNvGrpSpPr>
                <p:nvPr/>
              </p:nvGrpSpPr>
              <p:grpSpPr bwMode="auto">
                <a:xfrm>
                  <a:off x="3076674" y="3831027"/>
                  <a:ext cx="3168955" cy="1711477"/>
                  <a:chOff x="4588842" y="3901294"/>
                  <a:chExt cx="3168955" cy="1711477"/>
                </a:xfrm>
              </p:grpSpPr>
              <p:sp>
                <p:nvSpPr>
                  <p:cNvPr id="32" name="Flowchart: Magnetic Disk 31"/>
                  <p:cNvSpPr/>
                  <p:nvPr/>
                </p:nvSpPr>
                <p:spPr>
                  <a:xfrm>
                    <a:off x="5479515" y="3901295"/>
                    <a:ext cx="1451115" cy="71920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33" name="Flowchart: Magnetic Disk 32"/>
                  <p:cNvSpPr/>
                  <p:nvPr/>
                </p:nvSpPr>
                <p:spPr>
                  <a:xfrm>
                    <a:off x="5479515" y="4261689"/>
                    <a:ext cx="1451115" cy="358807"/>
                  </a:xfrm>
                  <a:prstGeom prst="flowChartMagneticDisk">
                    <a:avLst/>
                  </a:prstGeom>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124947" name="TextBox 33"/>
                  <p:cNvSpPr txBox="1">
                    <a:spLocks noChangeArrowheads="1"/>
                  </p:cNvSpPr>
                  <p:nvPr/>
                </p:nvSpPr>
                <p:spPr bwMode="auto">
                  <a:xfrm>
                    <a:off x="4588842" y="4696702"/>
                    <a:ext cx="3168955" cy="91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2) Add stains</a:t>
                    </a:r>
                  </a:p>
                  <a:p>
                    <a:pPr algn="ctr"/>
                    <a:r>
                      <a:rPr lang="en-US" sz="1800" b="1">
                        <a:solidFill>
                          <a:srgbClr val="00B050"/>
                        </a:solidFill>
                      </a:rPr>
                      <a:t>Live</a:t>
                    </a:r>
                  </a:p>
                  <a:p>
                    <a:pPr algn="ctr"/>
                    <a:r>
                      <a:rPr lang="en-US" sz="1800" b="1">
                        <a:solidFill>
                          <a:srgbClr val="FF0000"/>
                        </a:solidFill>
                      </a:rPr>
                      <a:t>Dead</a:t>
                    </a:r>
                  </a:p>
                </p:txBody>
              </p:sp>
            </p:grpSp>
            <p:sp>
              <p:nvSpPr>
                <p:cNvPr id="36" name="Right Arrow 35"/>
                <p:cNvSpPr/>
                <p:nvPr/>
              </p:nvSpPr>
              <p:spPr>
                <a:xfrm>
                  <a:off x="5580401" y="4262866"/>
                  <a:ext cx="757311" cy="314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pic>
              <p:nvPicPr>
                <p:cNvPr id="124942" name="Picture 4" descr="http://www.invitrogen.com/etc/medialib/en/images/ics_organized/applications/cell_culture/data_image/275_wide.Par.43891.Image.250.216.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6694" y="3297581"/>
                  <a:ext cx="2500277" cy="2160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ight Arrow 37"/>
                <p:cNvSpPr/>
                <p:nvPr/>
              </p:nvSpPr>
              <p:spPr>
                <a:xfrm rot="2450066">
                  <a:off x="3029044" y="3407128"/>
                  <a:ext cx="855744" cy="3762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42" name="Right Arrow 41"/>
                <p:cNvSpPr/>
                <p:nvPr/>
              </p:nvSpPr>
              <p:spPr>
                <a:xfrm rot="19273612">
                  <a:off x="2946486" y="5263080"/>
                  <a:ext cx="776362" cy="3603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sp>
            <p:nvSpPr>
              <p:cNvPr id="124937" name="Rectangle 42"/>
              <p:cNvSpPr>
                <a:spLocks noChangeArrowheads="1"/>
              </p:cNvSpPr>
              <p:nvPr/>
            </p:nvSpPr>
            <p:spPr bwMode="auto">
              <a:xfrm>
                <a:off x="6391129" y="4896858"/>
                <a:ext cx="2627566" cy="8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t>http://www.invitrogen.com/site/us/en/home/Products-and-Services/Applications/Cell-Culture/primary_cell_culture/Neuronal-Cell-Culture/rat-cortex-and-hippocampus-neurons.html</a:t>
                </a:r>
              </a:p>
            </p:txBody>
          </p:sp>
          <p:sp>
            <p:nvSpPr>
              <p:cNvPr id="124938" name="TextBox 28"/>
              <p:cNvSpPr txBox="1">
                <a:spLocks noChangeArrowheads="1"/>
              </p:cNvSpPr>
              <p:nvPr/>
            </p:nvSpPr>
            <p:spPr bwMode="auto">
              <a:xfrm>
                <a:off x="6060897" y="4541226"/>
                <a:ext cx="3168955" cy="36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b="1"/>
                  <a:t>3) Count live cells</a:t>
                </a:r>
              </a:p>
            </p:txBody>
          </p:sp>
        </p:grpSp>
        <p:sp>
          <p:nvSpPr>
            <p:cNvPr id="26" name="Flowchart: Magnetic Disk 25"/>
            <p:cNvSpPr/>
            <p:nvPr/>
          </p:nvSpPr>
          <p:spPr bwMode="auto">
            <a:xfrm>
              <a:off x="1022350" y="1473200"/>
              <a:ext cx="1449388" cy="719138"/>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7" name="Flowchart: Magnetic Disk 26"/>
            <p:cNvSpPr/>
            <p:nvPr/>
          </p:nvSpPr>
          <p:spPr bwMode="auto">
            <a:xfrm>
              <a:off x="1022350" y="1833563"/>
              <a:ext cx="1449388" cy="358775"/>
            </a:xfrm>
            <a:prstGeom prst="flowChartMagneticDisk">
              <a:avLst/>
            </a:prstGeom>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8" name="Flowchart: Magnetic Disk 27"/>
            <p:cNvSpPr/>
            <p:nvPr/>
          </p:nvSpPr>
          <p:spPr bwMode="auto">
            <a:xfrm>
              <a:off x="1111250" y="4471988"/>
              <a:ext cx="1450975" cy="719137"/>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sp>
          <p:nvSpPr>
            <p:cNvPr id="29" name="Flowchart: Magnetic Disk 28"/>
            <p:cNvSpPr/>
            <p:nvPr/>
          </p:nvSpPr>
          <p:spPr bwMode="auto">
            <a:xfrm>
              <a:off x="1111250" y="4832350"/>
              <a:ext cx="1450975" cy="358775"/>
            </a:xfrm>
            <a:prstGeom prst="flowChartMagneticDisk">
              <a:avLst/>
            </a:prstGeom>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solidFill>
                  <a:srgbClr val="FFFFFF"/>
                </a:solidFill>
                <a:ea typeface="ＭＳ Ｐゴシック" charset="-128"/>
              </a:endParaRPr>
            </a:p>
          </p:txBody>
        </p:sp>
      </p:gr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p:txBody>
          <a:bodyPr/>
          <a:lstStyle/>
          <a:p>
            <a:pPr algn="ctr"/>
            <a:r>
              <a:rPr lang="en-US" sz="3600" smtClean="0">
                <a:ea typeface="ＭＳ Ｐゴシック" pitchFamily="34" charset="-128"/>
              </a:rPr>
              <a:t>Effects of NaHS on Cell Viability</a:t>
            </a:r>
          </a:p>
        </p:txBody>
      </p:sp>
      <p:graphicFrame>
        <p:nvGraphicFramePr>
          <p:cNvPr id="6" name="Chart 5"/>
          <p:cNvGraphicFramePr/>
          <p:nvPr/>
        </p:nvGraphicFramePr>
        <p:xfrm>
          <a:off x="400050" y="1257981"/>
          <a:ext cx="8448418" cy="4523693"/>
        </p:xfrm>
        <a:graphic>
          <a:graphicData uri="http://schemas.openxmlformats.org/drawingml/2006/chart">
            <c:chart xmlns:c="http://schemas.openxmlformats.org/drawingml/2006/chart" xmlns:r="http://schemas.openxmlformats.org/officeDocument/2006/relationships" r:id="rId4"/>
          </a:graphicData>
        </a:graphic>
      </p:graphicFrame>
      <p:sp>
        <p:nvSpPr>
          <p:cNvPr id="126979" name="TextBox 1"/>
          <p:cNvSpPr txBox="1">
            <a:spLocks noChangeArrowheads="1"/>
          </p:cNvSpPr>
          <p:nvPr/>
        </p:nvSpPr>
        <p:spPr bwMode="auto">
          <a:xfrm>
            <a:off x="6130925" y="183991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endParaRPr lang="en-US" sz="2000" b="1">
              <a:latin typeface="Calibri" pitchFamily="34" charset="0"/>
            </a:endParaRPr>
          </a:p>
        </p:txBody>
      </p:sp>
      <p:sp>
        <p:nvSpPr>
          <p:cNvPr id="126980" name="TextBox 4"/>
          <p:cNvSpPr txBox="1">
            <a:spLocks noChangeArrowheads="1"/>
          </p:cNvSpPr>
          <p:nvPr/>
        </p:nvSpPr>
        <p:spPr bwMode="auto">
          <a:xfrm>
            <a:off x="66675" y="5857875"/>
            <a:ext cx="90011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a:t>Addition of 250mg NaHS-loaded microspheres may </a:t>
            </a:r>
          </a:p>
          <a:p>
            <a:pPr algn="ctr"/>
            <a:r>
              <a:rPr lang="en-US"/>
              <a:t>improve cell viability</a:t>
            </a:r>
          </a:p>
        </p:txBody>
      </p:sp>
      <p:sp>
        <p:nvSpPr>
          <p:cNvPr id="126981" name="TextBox 7"/>
          <p:cNvSpPr txBox="1">
            <a:spLocks noChangeArrowheads="1"/>
          </p:cNvSpPr>
          <p:nvPr/>
        </p:nvSpPr>
        <p:spPr bwMode="auto">
          <a:xfrm>
            <a:off x="2514600" y="5257800"/>
            <a:ext cx="35687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2200"/>
              <a:t>Mass of microspheres (mg)</a:t>
            </a: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p:txBody>
          <a:bodyPr/>
          <a:lstStyle/>
          <a:p>
            <a:pPr algn="ctr" eaLnBrk="1" hangingPunct="1"/>
            <a:r>
              <a:rPr lang="en-US" sz="3600" smtClean="0">
                <a:ea typeface="ＭＳ Ｐゴシック" pitchFamily="34" charset="-128"/>
              </a:rPr>
              <a:t>Objective 3</a:t>
            </a:r>
          </a:p>
        </p:txBody>
      </p:sp>
      <p:sp>
        <p:nvSpPr>
          <p:cNvPr id="129026" name="Content Placeholder 2"/>
          <p:cNvSpPr>
            <a:spLocks noGrp="1"/>
          </p:cNvSpPr>
          <p:nvPr>
            <p:ph sz="quarter" idx="1"/>
          </p:nvPr>
        </p:nvSpPr>
        <p:spPr>
          <a:xfrm>
            <a:off x="457200" y="1219200"/>
            <a:ext cx="8229600" cy="5233988"/>
          </a:xfrm>
        </p:spPr>
        <p:txBody>
          <a:bodyPr/>
          <a:lstStyle/>
          <a:p>
            <a:pPr eaLnBrk="1" hangingPunct="1">
              <a:buFont typeface="Arial" pitchFamily="34" charset="0"/>
              <a:buNone/>
            </a:pPr>
            <a:endParaRPr lang="en-US" sz="2800" b="1" smtClean="0">
              <a:latin typeface="Cambria" pitchFamily="18" charset="0"/>
              <a:ea typeface="ＭＳ Ｐゴシック" pitchFamily="34" charset="-128"/>
            </a:endParaRPr>
          </a:p>
          <a:p>
            <a:pPr eaLnBrk="1" hangingPunct="1"/>
            <a:r>
              <a:rPr lang="en-US" sz="2800" smtClean="0">
                <a:ea typeface="ＭＳ Ｐゴシック" pitchFamily="34" charset="-128"/>
              </a:rPr>
              <a:t>Determine the efficacy of sustained H</a:t>
            </a:r>
            <a:r>
              <a:rPr lang="en-US" sz="2800" baseline="-25000" smtClean="0">
                <a:ea typeface="ＭＳ Ｐゴシック" pitchFamily="34" charset="-128"/>
              </a:rPr>
              <a:t>2</a:t>
            </a:r>
            <a:r>
              <a:rPr lang="en-US" sz="2800" smtClean="0">
                <a:ea typeface="ＭＳ Ｐゴシック" pitchFamily="34" charset="-128"/>
              </a:rPr>
              <a:t>S on rat hearts</a:t>
            </a:r>
          </a:p>
          <a:p>
            <a:pPr lvl="1" eaLnBrk="1" hangingPunct="1"/>
            <a:r>
              <a:rPr lang="en-US" sz="2400" smtClean="0">
                <a:solidFill>
                  <a:srgbClr val="4C4C4C"/>
                </a:solidFill>
                <a:ea typeface="ＭＳ Ｐゴシック" pitchFamily="34" charset="-128"/>
              </a:rPr>
              <a:t>Hematoxylin and eosin (H&amp;E)</a:t>
            </a:r>
          </a:p>
          <a:p>
            <a:pPr lvl="1" eaLnBrk="1" hangingPunct="1"/>
            <a:r>
              <a:rPr lang="en-US" sz="2400" smtClean="0">
                <a:solidFill>
                  <a:srgbClr val="4C4C4C"/>
                </a:solidFill>
                <a:ea typeface="ＭＳ Ｐゴシック" pitchFamily="34" charset="-128"/>
              </a:rPr>
              <a:t>Caspase-3</a:t>
            </a:r>
          </a:p>
          <a:p>
            <a:pPr lvl="1" eaLnBrk="1" hangingPunct="1"/>
            <a:r>
              <a:rPr lang="en-US" sz="2400" smtClean="0">
                <a:solidFill>
                  <a:srgbClr val="4C4C4C"/>
                </a:solidFill>
                <a:ea typeface="ＭＳ Ｐゴシック" pitchFamily="34" charset="-128"/>
              </a:rPr>
              <a:t>ATP</a:t>
            </a:r>
          </a:p>
          <a:p>
            <a:pPr lvl="1" eaLnBrk="1" hangingPunct="1">
              <a:buFont typeface="Arial" pitchFamily="34" charset="0"/>
              <a:buChar char="•"/>
            </a:pPr>
            <a:endParaRPr lang="en-US" sz="2400" smtClean="0">
              <a:solidFill>
                <a:schemeClr val="tx1"/>
              </a:solidFill>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pPr algn="ctr"/>
            <a:r>
              <a:rPr lang="en-US" sz="3600" smtClean="0">
                <a:ea typeface="ＭＳ Ｐゴシック" pitchFamily="34" charset="-128"/>
              </a:rPr>
              <a:t>Surgical Method</a:t>
            </a:r>
            <a:endParaRPr lang="en-US" sz="3600" smtClean="0">
              <a:solidFill>
                <a:srgbClr val="FF0000"/>
              </a:solidFill>
              <a:ea typeface="ＭＳ Ｐゴシック" pitchFamily="34" charset="-128"/>
            </a:endParaRPr>
          </a:p>
        </p:txBody>
      </p:sp>
      <p:sp>
        <p:nvSpPr>
          <p:cNvPr id="131074" name="Content Placeholder 2"/>
          <p:cNvSpPr>
            <a:spLocks/>
          </p:cNvSpPr>
          <p:nvPr/>
        </p:nvSpPr>
        <p:spPr bwMode="auto">
          <a:xfrm>
            <a:off x="395288" y="1412875"/>
            <a:ext cx="8229600" cy="523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7675" indent="-273050">
              <a:spcBef>
                <a:spcPts val="600"/>
              </a:spcBef>
              <a:buClr>
                <a:schemeClr val="accent1"/>
              </a:buClr>
              <a:buSzPct val="76000"/>
              <a:buFont typeface="Wingdings 3" pitchFamily="18" charset="2"/>
              <a:buChar char=""/>
            </a:pPr>
            <a:r>
              <a:rPr lang="en-US" sz="2700">
                <a:cs typeface="Arial" pitchFamily="34" charset="0"/>
              </a:rPr>
              <a:t>Sprague-Dawley rats anesthetized with ketamine and xylazine</a:t>
            </a:r>
          </a:p>
          <a:p>
            <a:pPr marL="447675" indent="-273050">
              <a:spcBef>
                <a:spcPts val="600"/>
              </a:spcBef>
              <a:buClr>
                <a:schemeClr val="accent1"/>
              </a:buClr>
              <a:buSzPct val="76000"/>
              <a:buFont typeface="Wingdings 3" pitchFamily="18" charset="2"/>
              <a:buChar char=""/>
            </a:pPr>
            <a:r>
              <a:rPr lang="en-US" sz="2700">
                <a:cs typeface="Arial" pitchFamily="34" charset="0"/>
              </a:rPr>
              <a:t>Abdominal midline incision</a:t>
            </a:r>
          </a:p>
          <a:p>
            <a:pPr marL="447675" indent="-273050">
              <a:spcBef>
                <a:spcPts val="600"/>
              </a:spcBef>
              <a:buClr>
                <a:schemeClr val="accent1"/>
              </a:buClr>
              <a:buSzPct val="76000"/>
              <a:buFont typeface="Wingdings 3" pitchFamily="18" charset="2"/>
              <a:buChar char=""/>
            </a:pPr>
            <a:r>
              <a:rPr lang="en-US" sz="2700">
                <a:cs typeface="Arial" pitchFamily="34" charset="0"/>
              </a:rPr>
              <a:t>Heparin injected into inferior vena cava prior to exsanguination</a:t>
            </a:r>
          </a:p>
          <a:p>
            <a:pPr marL="447675" indent="-273050">
              <a:spcBef>
                <a:spcPts val="600"/>
              </a:spcBef>
              <a:buClr>
                <a:schemeClr val="accent1"/>
              </a:buClr>
              <a:buSzPct val="76000"/>
              <a:buFont typeface="Wingdings 3" pitchFamily="18" charset="2"/>
              <a:buChar char=""/>
            </a:pPr>
            <a:r>
              <a:rPr lang="en-US" sz="2700">
                <a:cs typeface="Arial" pitchFamily="34" charset="0"/>
              </a:rPr>
              <a:t>Cardioplegia induced</a:t>
            </a:r>
          </a:p>
          <a:p>
            <a:pPr marL="722313" lvl="1" indent="-273050">
              <a:spcBef>
                <a:spcPts val="500"/>
              </a:spcBef>
              <a:buClr>
                <a:schemeClr val="accent2"/>
              </a:buClr>
              <a:buSzPct val="76000"/>
              <a:buFont typeface="Wingdings 3" pitchFamily="18" charset="2"/>
              <a:buChar char=""/>
            </a:pPr>
            <a:r>
              <a:rPr lang="en-US" sz="2300">
                <a:solidFill>
                  <a:schemeClr val="tx2"/>
                </a:solidFill>
                <a:cs typeface="Arial" pitchFamily="34" charset="0"/>
              </a:rPr>
              <a:t>Heart was cooled with saline</a:t>
            </a:r>
          </a:p>
          <a:p>
            <a:pPr marL="722313" lvl="1" indent="-273050">
              <a:spcBef>
                <a:spcPts val="500"/>
              </a:spcBef>
              <a:buClr>
                <a:schemeClr val="accent2"/>
              </a:buClr>
              <a:buSzPct val="76000"/>
              <a:buFont typeface="Wingdings 3" pitchFamily="18" charset="2"/>
              <a:buChar char=""/>
            </a:pPr>
            <a:r>
              <a:rPr lang="en-US" sz="2300">
                <a:solidFill>
                  <a:schemeClr val="tx2"/>
                </a:solidFill>
                <a:cs typeface="Arial" pitchFamily="34" charset="0"/>
              </a:rPr>
              <a:t>UW solution injected into proximal ascending aorta</a:t>
            </a:r>
          </a:p>
          <a:p>
            <a:pPr marL="447675" indent="-273050">
              <a:spcBef>
                <a:spcPts val="600"/>
              </a:spcBef>
              <a:buClr>
                <a:schemeClr val="accent1"/>
              </a:buClr>
              <a:buSzPct val="76000"/>
              <a:buFont typeface="Wingdings 3" pitchFamily="18" charset="2"/>
              <a:buChar char=""/>
            </a:pPr>
            <a:r>
              <a:rPr lang="en-US" sz="2700">
                <a:cs typeface="Arial" pitchFamily="34" charset="0"/>
              </a:rPr>
              <a:t>Vessels were ligated and cut</a:t>
            </a:r>
            <a:endParaRPr lang="en-US" sz="2800">
              <a:latin typeface="Cambria" pitchFamily="18" charset="0"/>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p:txBody>
          <a:bodyPr/>
          <a:lstStyle/>
          <a:p>
            <a:pPr algn="ctr" eaLnBrk="1" hangingPunct="1"/>
            <a:r>
              <a:rPr lang="en-US" sz="3600" smtClean="0">
                <a:ea typeface="ＭＳ Ｐゴシック" pitchFamily="34" charset="-128"/>
              </a:rPr>
              <a:t>Tissue Treatment Method</a:t>
            </a:r>
          </a:p>
        </p:txBody>
      </p:sp>
      <p:sp>
        <p:nvSpPr>
          <p:cNvPr id="132098" name="Content Placeholder 2"/>
          <p:cNvSpPr>
            <a:spLocks noGrp="1"/>
          </p:cNvSpPr>
          <p:nvPr>
            <p:ph sz="quarter" idx="1"/>
          </p:nvPr>
        </p:nvSpPr>
        <p:spPr>
          <a:xfrm>
            <a:off x="457200" y="1219200"/>
            <a:ext cx="8229600" cy="5233988"/>
          </a:xfrm>
        </p:spPr>
        <p:txBody>
          <a:bodyPr/>
          <a:lstStyle/>
          <a:p>
            <a:pPr eaLnBrk="1" hangingPunct="1">
              <a:buFont typeface="Arial" pitchFamily="34" charset="0"/>
              <a:buNone/>
            </a:pPr>
            <a:r>
              <a:rPr lang="en-US" altLang="zh-CN" sz="2800" b="1" smtClean="0">
                <a:ea typeface="ＭＳ Ｐゴシック" pitchFamily="34" charset="-128"/>
              </a:rPr>
              <a:t>Control groups</a:t>
            </a:r>
          </a:p>
          <a:p>
            <a:pPr eaLnBrk="1" hangingPunct="1"/>
            <a:r>
              <a:rPr lang="en-US" b="1" smtClean="0">
                <a:ea typeface="ＭＳ Ｐゴシック" pitchFamily="34" charset="-128"/>
              </a:rPr>
              <a:t>C-frozen: </a:t>
            </a:r>
            <a:r>
              <a:rPr lang="en-US" smtClean="0">
                <a:ea typeface="ＭＳ Ｐゴシック" pitchFamily="34" charset="-128"/>
              </a:rPr>
              <a:t>frozen immediately after explantation</a:t>
            </a:r>
          </a:p>
          <a:p>
            <a:pPr eaLnBrk="1" hangingPunct="1"/>
            <a:r>
              <a:rPr lang="en-US" b="1" smtClean="0">
                <a:ea typeface="ＭＳ Ｐゴシック" pitchFamily="34" charset="-128"/>
              </a:rPr>
              <a:t>C-ischemia+UW:</a:t>
            </a:r>
            <a:r>
              <a:rPr lang="en-US" smtClean="0">
                <a:ea typeface="ＭＳ Ｐゴシック" pitchFamily="34" charset="-128"/>
              </a:rPr>
              <a:t> warm ischemia prior to storage</a:t>
            </a:r>
          </a:p>
          <a:p>
            <a:pPr eaLnBrk="1" hangingPunct="1"/>
            <a:r>
              <a:rPr lang="en-US" b="1" smtClean="0">
                <a:ea typeface="ＭＳ Ｐゴシック" pitchFamily="34" charset="-128"/>
              </a:rPr>
              <a:t>C-UW: </a:t>
            </a:r>
            <a:r>
              <a:rPr lang="en-US" smtClean="0">
                <a:ea typeface="ＭＳ Ｐゴシック" pitchFamily="34" charset="-128"/>
              </a:rPr>
              <a:t>University of Wisconsin (UW) solution</a:t>
            </a:r>
          </a:p>
          <a:p>
            <a:pPr eaLnBrk="1" hangingPunct="1">
              <a:buFont typeface="Wingdings 3" pitchFamily="18" charset="2"/>
              <a:buNone/>
            </a:pPr>
            <a:endParaRPr lang="en-US" smtClean="0">
              <a:ea typeface="ＭＳ Ｐゴシック" pitchFamily="34" charset="-128"/>
            </a:endParaRPr>
          </a:p>
          <a:p>
            <a:pPr eaLnBrk="1" hangingPunct="1">
              <a:buFont typeface="Arial" pitchFamily="34" charset="0"/>
              <a:buNone/>
            </a:pPr>
            <a:endParaRPr lang="en-US" smtClean="0">
              <a:ea typeface="ＭＳ Ｐゴシック" pitchFamily="34" charset="-128"/>
            </a:endParaRPr>
          </a:p>
          <a:p>
            <a:pPr eaLnBrk="1" hangingPunct="1"/>
            <a:endParaRPr lang="en-US" smtClean="0">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idx="4294967295"/>
          </p:nvPr>
        </p:nvSpPr>
        <p:spPr/>
        <p:txBody>
          <a:bodyPr/>
          <a:lstStyle/>
          <a:p>
            <a:pPr algn="ctr" eaLnBrk="1" hangingPunct="1"/>
            <a:r>
              <a:rPr lang="en-US" sz="3600" smtClean="0">
                <a:latin typeface="Arial" pitchFamily="34" charset="0"/>
                <a:ea typeface="ＭＳ Ｐゴシック" pitchFamily="34" charset="-128"/>
                <a:cs typeface="Arial" pitchFamily="34" charset="0"/>
              </a:rPr>
              <a:t>Tissue Treatment Method</a:t>
            </a:r>
          </a:p>
        </p:txBody>
      </p:sp>
      <p:sp>
        <p:nvSpPr>
          <p:cNvPr id="133122" name="Content Placeholder 2"/>
          <p:cNvSpPr>
            <a:spLocks noGrp="1"/>
          </p:cNvSpPr>
          <p:nvPr>
            <p:ph sz="quarter" idx="4294967295"/>
          </p:nvPr>
        </p:nvSpPr>
        <p:spPr>
          <a:xfrm>
            <a:off x="457200" y="1219200"/>
            <a:ext cx="8229600" cy="2339975"/>
          </a:xfrm>
        </p:spPr>
        <p:txBody>
          <a:bodyPr/>
          <a:lstStyle/>
          <a:p>
            <a:pPr eaLnBrk="1" hangingPunct="1">
              <a:buFont typeface="Arial" pitchFamily="34" charset="0"/>
              <a:buNone/>
            </a:pPr>
            <a:r>
              <a:rPr lang="en-US" sz="2800" b="1" smtClean="0">
                <a:latin typeface="Arial" pitchFamily="34" charset="0"/>
                <a:ea typeface="ＭＳ Ｐゴシック" pitchFamily="34" charset="-128"/>
                <a:cs typeface="Arial" pitchFamily="34" charset="0"/>
              </a:rPr>
              <a:t>Experimental groups</a:t>
            </a:r>
          </a:p>
          <a:p>
            <a:pPr eaLnBrk="1" hangingPunct="1"/>
            <a:r>
              <a:rPr lang="en-US" b="1" smtClean="0">
                <a:latin typeface="Arial" pitchFamily="34" charset="0"/>
                <a:ea typeface="ＭＳ Ｐゴシック" pitchFamily="34" charset="-128"/>
                <a:cs typeface="Arial" pitchFamily="34" charset="0"/>
              </a:rPr>
              <a:t>E-UW+NaHS</a:t>
            </a:r>
            <a:r>
              <a:rPr lang="en-US" smtClean="0">
                <a:latin typeface="Arial" pitchFamily="34" charset="0"/>
                <a:ea typeface="ＭＳ Ｐゴシック" pitchFamily="34" charset="-128"/>
                <a:cs typeface="Arial" pitchFamily="34" charset="0"/>
              </a:rPr>
              <a:t>: UW solution with 25 mM NaHS </a:t>
            </a:r>
          </a:p>
          <a:p>
            <a:pPr eaLnBrk="1" hangingPunct="1"/>
            <a:r>
              <a:rPr lang="en-US" b="1" smtClean="0">
                <a:latin typeface="Arial" pitchFamily="34" charset="0"/>
                <a:ea typeface="ＭＳ Ｐゴシック" pitchFamily="34" charset="-128"/>
                <a:cs typeface="Arial" pitchFamily="34" charset="0"/>
              </a:rPr>
              <a:t>E-UW+</a:t>
            </a:r>
            <a:r>
              <a:rPr lang="en-US" b="1" smtClean="0">
                <a:latin typeface="Arial" pitchFamily="34" charset="0"/>
                <a:ea typeface="ＭＳ Ｐゴシック" pitchFamily="34" charset="-128"/>
                <a:cs typeface="Arial" pitchFamily="34" charset="0"/>
                <a:sym typeface="Symbol" pitchFamily="18" charset="2"/>
              </a:rPr>
              <a:t></a:t>
            </a:r>
            <a:r>
              <a:rPr lang="en-US" b="1" smtClean="0">
                <a:latin typeface="Arial" pitchFamily="34" charset="0"/>
                <a:ea typeface="ＭＳ Ｐゴシック" pitchFamily="34" charset="-128"/>
                <a:cs typeface="Arial" pitchFamily="34" charset="0"/>
              </a:rPr>
              <a:t>S</a:t>
            </a:r>
            <a:r>
              <a:rPr lang="en-US" smtClean="0">
                <a:latin typeface="Arial" pitchFamily="34" charset="0"/>
                <a:ea typeface="ＭＳ Ｐゴシック" pitchFamily="34" charset="-128"/>
                <a:cs typeface="Arial" pitchFamily="34" charset="0"/>
              </a:rPr>
              <a:t>: saline-loaded microspheres</a:t>
            </a:r>
          </a:p>
          <a:p>
            <a:pPr eaLnBrk="1" hangingPunct="1"/>
            <a:r>
              <a:rPr lang="en-US" b="1" smtClean="0">
                <a:latin typeface="Arial" pitchFamily="34" charset="0"/>
                <a:ea typeface="ＭＳ Ｐゴシック" pitchFamily="34" charset="-128"/>
                <a:cs typeface="Arial" pitchFamily="34" charset="0"/>
              </a:rPr>
              <a:t>E-</a:t>
            </a:r>
            <a:r>
              <a:rPr lang="en-US" b="1" smtClean="0">
                <a:latin typeface="Arial" pitchFamily="34" charset="0"/>
                <a:ea typeface="ＭＳ Ｐゴシック" pitchFamily="34" charset="-128"/>
                <a:cs typeface="Arial" pitchFamily="34" charset="0"/>
                <a:sym typeface="Symbol" pitchFamily="18" charset="2"/>
              </a:rPr>
              <a:t>UW+</a:t>
            </a:r>
            <a:r>
              <a:rPr lang="en-US" b="1" smtClean="0">
                <a:latin typeface="Arial" pitchFamily="34" charset="0"/>
                <a:ea typeface="ＭＳ Ｐゴシック" pitchFamily="34" charset="-128"/>
                <a:cs typeface="Arial" pitchFamily="34" charset="0"/>
              </a:rPr>
              <a:t>S+NaHS</a:t>
            </a:r>
            <a:r>
              <a:rPr lang="en-US" smtClean="0">
                <a:latin typeface="Arial" pitchFamily="34" charset="0"/>
                <a:ea typeface="ＭＳ Ｐゴシック" pitchFamily="34" charset="-128"/>
                <a:cs typeface="Arial" pitchFamily="34" charset="0"/>
              </a:rPr>
              <a:t>: microspheres soaked in NaHS solution</a:t>
            </a:r>
          </a:p>
        </p:txBody>
      </p:sp>
      <p:grpSp>
        <p:nvGrpSpPr>
          <p:cNvPr id="133123" name="Group 14"/>
          <p:cNvGrpSpPr>
            <a:grpSpLocks/>
          </p:cNvGrpSpPr>
          <p:nvPr/>
        </p:nvGrpSpPr>
        <p:grpSpPr bwMode="auto">
          <a:xfrm>
            <a:off x="153988" y="3800475"/>
            <a:ext cx="2706687" cy="2124075"/>
            <a:chOff x="573088" y="3790950"/>
            <a:chExt cx="2706533" cy="2124075"/>
          </a:xfrm>
        </p:grpSpPr>
        <p:pic>
          <p:nvPicPr>
            <p:cNvPr id="133134" name="Picture 5"/>
            <p:cNvPicPr>
              <a:picLocks noChangeAspect="1" noChangeArrowheads="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r="39742" b="31386"/>
            <a:stretch>
              <a:fillRect/>
            </a:stretch>
          </p:blipFill>
          <p:spPr bwMode="auto">
            <a:xfrm>
              <a:off x="573088" y="3790950"/>
              <a:ext cx="1408112"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35" name="Rectangle 9"/>
            <p:cNvSpPr>
              <a:spLocks noChangeArrowheads="1"/>
            </p:cNvSpPr>
            <p:nvPr/>
          </p:nvSpPr>
          <p:spPr bwMode="auto">
            <a:xfrm>
              <a:off x="1276350" y="5518150"/>
              <a:ext cx="1687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cs typeface="Arial" pitchFamily="34" charset="0"/>
                </a:rPr>
                <a:t>E-UW+NaHS</a:t>
              </a:r>
            </a:p>
          </p:txBody>
        </p:sp>
        <p:sp>
          <p:nvSpPr>
            <p:cNvPr id="133136" name="TextBox 9"/>
            <p:cNvSpPr txBox="1">
              <a:spLocks noChangeArrowheads="1"/>
            </p:cNvSpPr>
            <p:nvPr/>
          </p:nvSpPr>
          <p:spPr bwMode="auto">
            <a:xfrm>
              <a:off x="1863652" y="4133850"/>
              <a:ext cx="1415969"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a:t>NaHS in </a:t>
              </a:r>
            </a:p>
            <a:p>
              <a:pPr algn="ctr"/>
              <a:r>
                <a:rPr lang="en-US" sz="1800"/>
                <a:t>UW solution</a:t>
              </a:r>
            </a:p>
          </p:txBody>
        </p:sp>
      </p:grpSp>
      <p:grpSp>
        <p:nvGrpSpPr>
          <p:cNvPr id="133124" name="Group 15"/>
          <p:cNvGrpSpPr>
            <a:grpSpLocks/>
          </p:cNvGrpSpPr>
          <p:nvPr/>
        </p:nvGrpSpPr>
        <p:grpSpPr bwMode="auto">
          <a:xfrm>
            <a:off x="3181350" y="3697288"/>
            <a:ext cx="2487613" cy="2241550"/>
            <a:chOff x="3819525" y="3697288"/>
            <a:chExt cx="2487236" cy="2241550"/>
          </a:xfrm>
        </p:grpSpPr>
        <p:pic>
          <p:nvPicPr>
            <p:cNvPr id="133130" name="Picture 7"/>
            <p:cNvPicPr>
              <a:picLocks noChangeAspect="1" noChangeArrowheads="1"/>
            </p:cNvPicPr>
            <p:nvPr/>
          </p:nvPicPr>
          <p:blipFill>
            <a:blip r:embed="rId4">
              <a:clrChange>
                <a:clrFrom>
                  <a:srgbClr val="FFFFFE"/>
                </a:clrFrom>
                <a:clrTo>
                  <a:srgbClr val="FFFFFE">
                    <a:alpha val="0"/>
                  </a:srgbClr>
                </a:clrTo>
              </a:clrChange>
              <a:extLst>
                <a:ext uri="{28A0092B-C50C-407E-A947-70E740481C1C}">
                  <a14:useLocalDpi xmlns:a14="http://schemas.microsoft.com/office/drawing/2010/main" val="0"/>
                </a:ext>
              </a:extLst>
            </a:blip>
            <a:srcRect l="20750" r="39874" b="33928"/>
            <a:stretch>
              <a:fillRect/>
            </a:stretch>
          </p:blipFill>
          <p:spPr bwMode="auto">
            <a:xfrm>
              <a:off x="3819525" y="3697288"/>
              <a:ext cx="1000125"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31" name="Rectangle 10"/>
            <p:cNvSpPr>
              <a:spLocks noChangeArrowheads="1"/>
            </p:cNvSpPr>
            <p:nvPr/>
          </p:nvSpPr>
          <p:spPr bwMode="auto">
            <a:xfrm>
              <a:off x="4364038" y="5541963"/>
              <a:ext cx="1325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cs typeface="Arial" pitchFamily="34" charset="0"/>
                </a:rPr>
                <a:t>E-UW+</a:t>
              </a:r>
              <a:r>
                <a:rPr lang="en-US" sz="2000" b="1">
                  <a:cs typeface="Arial" pitchFamily="34" charset="0"/>
                  <a:sym typeface="Symbol" pitchFamily="18" charset="2"/>
                </a:rPr>
                <a:t></a:t>
              </a:r>
              <a:r>
                <a:rPr lang="en-US" sz="2000" b="1">
                  <a:cs typeface="Arial" pitchFamily="34" charset="0"/>
                </a:rPr>
                <a:t>S</a:t>
              </a:r>
            </a:p>
          </p:txBody>
        </p:sp>
        <p:sp>
          <p:nvSpPr>
            <p:cNvPr id="133132" name="TextBox 10"/>
            <p:cNvSpPr txBox="1">
              <a:spLocks noChangeArrowheads="1"/>
            </p:cNvSpPr>
            <p:nvPr/>
          </p:nvSpPr>
          <p:spPr bwMode="auto">
            <a:xfrm>
              <a:off x="4711565" y="3990976"/>
              <a:ext cx="141583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a:t>NaHS in </a:t>
              </a:r>
            </a:p>
            <a:p>
              <a:pPr algn="ctr"/>
              <a:r>
                <a:rPr lang="en-US" sz="1800"/>
                <a:t>UW solution</a:t>
              </a:r>
            </a:p>
          </p:txBody>
        </p:sp>
        <p:sp>
          <p:nvSpPr>
            <p:cNvPr id="133133" name="TextBox 11"/>
            <p:cNvSpPr txBox="1">
              <a:spLocks noChangeArrowheads="1"/>
            </p:cNvSpPr>
            <p:nvPr/>
          </p:nvSpPr>
          <p:spPr bwMode="auto">
            <a:xfrm>
              <a:off x="4751246" y="4733926"/>
              <a:ext cx="155551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a:t>PBS-loaded </a:t>
              </a:r>
            </a:p>
            <a:p>
              <a:pPr algn="ctr"/>
              <a:r>
                <a:rPr lang="en-US" sz="1800"/>
                <a:t>microspheres</a:t>
              </a:r>
            </a:p>
          </p:txBody>
        </p:sp>
      </p:grpSp>
      <p:grpSp>
        <p:nvGrpSpPr>
          <p:cNvPr id="133125" name="Group 16"/>
          <p:cNvGrpSpPr>
            <a:grpSpLocks/>
          </p:cNvGrpSpPr>
          <p:nvPr/>
        </p:nvGrpSpPr>
        <p:grpSpPr bwMode="auto">
          <a:xfrm>
            <a:off x="5575300" y="3867150"/>
            <a:ext cx="2992438" cy="2073275"/>
            <a:chOff x="6146800" y="3857625"/>
            <a:chExt cx="2992438" cy="2073275"/>
          </a:xfrm>
        </p:grpSpPr>
        <p:pic>
          <p:nvPicPr>
            <p:cNvPr id="133126" name="Picture 6"/>
            <p:cNvPicPr>
              <a:picLocks noChangeAspect="1" noChangeArrowheads="1"/>
            </p:cNvPicPr>
            <p:nvPr/>
          </p:nvPicPr>
          <p:blipFill>
            <a:blip r:embed="rId5">
              <a:clrChange>
                <a:clrFrom>
                  <a:srgbClr val="FFFFFE"/>
                </a:clrFrom>
                <a:clrTo>
                  <a:srgbClr val="FFFFFE">
                    <a:alpha val="0"/>
                  </a:srgbClr>
                </a:clrTo>
              </a:clrChange>
              <a:extLst>
                <a:ext uri="{28A0092B-C50C-407E-A947-70E740481C1C}">
                  <a14:useLocalDpi xmlns:a14="http://schemas.microsoft.com/office/drawing/2010/main" val="0"/>
                </a:ext>
              </a:extLst>
            </a:blip>
            <a:srcRect r="41965" b="35318"/>
            <a:stretch>
              <a:fillRect/>
            </a:stretch>
          </p:blipFill>
          <p:spPr bwMode="auto">
            <a:xfrm>
              <a:off x="6146800" y="3857625"/>
              <a:ext cx="14446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7" name="Rectangle 11"/>
            <p:cNvSpPr>
              <a:spLocks noChangeArrowheads="1"/>
            </p:cNvSpPr>
            <p:nvPr/>
          </p:nvSpPr>
          <p:spPr bwMode="auto">
            <a:xfrm>
              <a:off x="6718300" y="5534025"/>
              <a:ext cx="2151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cs typeface="Arial" pitchFamily="34" charset="0"/>
                </a:rPr>
                <a:t>E-UW+</a:t>
              </a:r>
              <a:r>
                <a:rPr lang="en-US" sz="2000" b="1">
                  <a:cs typeface="Arial" pitchFamily="34" charset="0"/>
                  <a:sym typeface="Symbol" pitchFamily="18" charset="2"/>
                </a:rPr>
                <a:t></a:t>
              </a:r>
              <a:r>
                <a:rPr lang="en-US" sz="2000" b="1">
                  <a:cs typeface="Arial" pitchFamily="34" charset="0"/>
                </a:rPr>
                <a:t>S+NaHS</a:t>
              </a:r>
            </a:p>
          </p:txBody>
        </p:sp>
        <p:sp>
          <p:nvSpPr>
            <p:cNvPr id="133128" name="TextBox 12"/>
            <p:cNvSpPr txBox="1">
              <a:spLocks noChangeArrowheads="1"/>
            </p:cNvSpPr>
            <p:nvPr/>
          </p:nvSpPr>
          <p:spPr bwMode="auto">
            <a:xfrm>
              <a:off x="7521575" y="3962400"/>
              <a:ext cx="141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a:t>NaHS in </a:t>
              </a:r>
            </a:p>
            <a:p>
              <a:pPr algn="ctr"/>
              <a:r>
                <a:rPr lang="en-US" sz="1800"/>
                <a:t>UW solution</a:t>
              </a:r>
            </a:p>
          </p:txBody>
        </p:sp>
        <p:sp>
          <p:nvSpPr>
            <p:cNvPr id="133129" name="TextBox 13"/>
            <p:cNvSpPr txBox="1">
              <a:spLocks noChangeArrowheads="1"/>
            </p:cNvSpPr>
            <p:nvPr/>
          </p:nvSpPr>
          <p:spPr bwMode="auto">
            <a:xfrm>
              <a:off x="7518400" y="4714875"/>
              <a:ext cx="16208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800"/>
                <a:t>NaHS-loaded </a:t>
              </a:r>
            </a:p>
            <a:p>
              <a:pPr algn="ctr"/>
              <a:r>
                <a:rPr lang="en-US" sz="1800"/>
                <a:t>microspheres</a:t>
              </a:r>
            </a:p>
          </p:txBody>
        </p:sp>
      </p:gr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idx="4294967295"/>
          </p:nvPr>
        </p:nvSpPr>
        <p:spPr/>
        <p:txBody>
          <a:bodyPr lIns="45720" rIns="45720"/>
          <a:lstStyle/>
          <a:p>
            <a:pPr algn="ctr" eaLnBrk="1" hangingPunct="1"/>
            <a:r>
              <a:rPr lang="en-US" sz="3600" smtClean="0">
                <a:latin typeface="Arial" pitchFamily="34" charset="0"/>
                <a:ea typeface="ＭＳ Ｐゴシック" pitchFamily="34" charset="-128"/>
                <a:cs typeface="Arial" pitchFamily="34" charset="0"/>
              </a:rPr>
              <a:t>Histology - H&amp;E</a:t>
            </a:r>
          </a:p>
        </p:txBody>
      </p:sp>
      <p:sp>
        <p:nvSpPr>
          <p:cNvPr id="134146" name="Rectangle 3"/>
          <p:cNvSpPr>
            <a:spLocks noGrp="1" noChangeArrowheads="1"/>
          </p:cNvSpPr>
          <p:nvPr>
            <p:ph sz="quarter" idx="4294967295"/>
          </p:nvPr>
        </p:nvSpPr>
        <p:spPr>
          <a:xfrm>
            <a:off x="395288" y="1341438"/>
            <a:ext cx="8229600" cy="5233987"/>
          </a:xfrm>
        </p:spPr>
        <p:txBody>
          <a:bodyPr/>
          <a:lstStyle/>
          <a:p>
            <a:pPr marL="447675" eaLnBrk="1" hangingPunct="1"/>
            <a:r>
              <a:rPr lang="en-US" sz="2700" smtClean="0">
                <a:latin typeface="Arial" pitchFamily="34" charset="0"/>
                <a:ea typeface="ＭＳ Ｐゴシック" pitchFamily="34" charset="-128"/>
                <a:cs typeface="Arial" pitchFamily="34" charset="0"/>
              </a:rPr>
              <a:t>Frozen tissue samples were sliced to 6 µm-thick sections on a cryostat</a:t>
            </a:r>
          </a:p>
          <a:p>
            <a:pPr marL="447675" eaLnBrk="1" hangingPunct="1"/>
            <a:endParaRPr lang="en-US" sz="2700" smtClean="0">
              <a:latin typeface="Arial" pitchFamily="34" charset="0"/>
              <a:ea typeface="ＭＳ Ｐゴシック" pitchFamily="34" charset="-128"/>
              <a:cs typeface="Arial" pitchFamily="34" charset="0"/>
            </a:endParaRPr>
          </a:p>
          <a:p>
            <a:pPr marL="447675" eaLnBrk="1" hangingPunct="1"/>
            <a:r>
              <a:rPr lang="en-US" sz="2700" smtClean="0">
                <a:latin typeface="Arial" pitchFamily="34" charset="0"/>
                <a:ea typeface="ＭＳ Ｐゴシック" pitchFamily="34" charset="-128"/>
                <a:cs typeface="Arial" pitchFamily="34" charset="0"/>
              </a:rPr>
              <a:t>H&amp;E Stain</a:t>
            </a:r>
          </a:p>
          <a:p>
            <a:pPr marL="722313" lvl="1" eaLnBrk="1" hangingPunct="1"/>
            <a:r>
              <a:rPr lang="en-US" sz="2500" smtClean="0">
                <a:latin typeface="Arial" pitchFamily="34" charset="0"/>
                <a:ea typeface="ＭＳ Ｐゴシック" pitchFamily="34" charset="-128"/>
                <a:cs typeface="Arial" pitchFamily="34" charset="0"/>
              </a:rPr>
              <a:t>Visualize morphology of tissue sample</a:t>
            </a:r>
          </a:p>
          <a:p>
            <a:pPr marL="722313" lvl="1" eaLnBrk="1" hangingPunct="1"/>
            <a:r>
              <a:rPr lang="en-US" sz="2500" smtClean="0">
                <a:latin typeface="Arial" pitchFamily="34" charset="0"/>
                <a:ea typeface="ＭＳ Ｐゴシック" pitchFamily="34" charset="-128"/>
                <a:cs typeface="Arial" pitchFamily="34" charset="0"/>
              </a:rPr>
              <a:t>Hematoxylin: stains nucleic acids blue-purple</a:t>
            </a:r>
          </a:p>
          <a:p>
            <a:pPr marL="722313" lvl="1" eaLnBrk="1" hangingPunct="1"/>
            <a:r>
              <a:rPr lang="en-US" sz="2500" smtClean="0">
                <a:latin typeface="Arial" pitchFamily="34" charset="0"/>
                <a:ea typeface="ＭＳ Ｐゴシック" pitchFamily="34" charset="-128"/>
                <a:cs typeface="Arial" pitchFamily="34" charset="0"/>
              </a:rPr>
              <a:t>Eosin: stains proteins pink</a:t>
            </a:r>
          </a:p>
          <a:p>
            <a:pPr marL="722313" lvl="1" eaLnBrk="1" hangingPunct="1"/>
            <a:r>
              <a:rPr lang="en-US" sz="2500" smtClean="0">
                <a:latin typeface="Arial" pitchFamily="34" charset="0"/>
                <a:ea typeface="ＭＳ Ｐゴシック" pitchFamily="34" charset="-128"/>
                <a:cs typeface="Arial" pitchFamily="34" charset="0"/>
              </a:rPr>
              <a:t>Reveal tissue damage, inflammation</a:t>
            </a:r>
          </a:p>
          <a:p>
            <a:pPr marL="447675" eaLnBrk="1" hangingPunct="1"/>
            <a:endParaRPr lang="en-US" sz="2900" smtClean="0">
              <a:latin typeface="Arial" pitchFamily="34" charset="0"/>
              <a:ea typeface="ＭＳ Ｐゴシック" pitchFamily="34" charset="-128"/>
              <a:cs typeface="Arial" pitchFamily="34" charset="0"/>
            </a:endParaRPr>
          </a:p>
          <a:p>
            <a:pPr marL="722313" lvl="1" eaLnBrk="1" hangingPunct="1"/>
            <a:endParaRPr lang="en-US" smtClean="0">
              <a:latin typeface="Cambria" pitchFamily="18" charset="0"/>
              <a:ea typeface="ＭＳ Ｐゴシック" pitchFamily="34" charset="-128"/>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lIns="45720" rIns="45720"/>
          <a:lstStyle/>
          <a:p>
            <a:pPr algn="ctr" eaLnBrk="1" hangingPunct="1"/>
            <a:r>
              <a:rPr lang="en-US" sz="3600" smtClean="0">
                <a:ea typeface="ＭＳ Ｐゴシック" pitchFamily="34" charset="-128"/>
              </a:rPr>
              <a:t>H&amp;E Staining of Rat Heart Tissue</a:t>
            </a:r>
          </a:p>
        </p:txBody>
      </p:sp>
      <p:grpSp>
        <p:nvGrpSpPr>
          <p:cNvPr id="135170" name="Group 12"/>
          <p:cNvGrpSpPr>
            <a:grpSpLocks/>
          </p:cNvGrpSpPr>
          <p:nvPr/>
        </p:nvGrpSpPr>
        <p:grpSpPr bwMode="auto">
          <a:xfrm>
            <a:off x="149225" y="1303338"/>
            <a:ext cx="8586788" cy="2312987"/>
            <a:chOff x="149288" y="1493738"/>
            <a:chExt cx="8586787" cy="2313763"/>
          </a:xfrm>
        </p:grpSpPr>
        <p:pic>
          <p:nvPicPr>
            <p:cNvPr id="135182" name="Picture 14" descr="H&amp;E_Grouped&amp;labeled"/>
            <p:cNvPicPr>
              <a:picLocks noChangeAspect="1" noChangeArrowheads="1"/>
            </p:cNvPicPr>
            <p:nvPr/>
          </p:nvPicPr>
          <p:blipFill>
            <a:blip r:embed="rId4">
              <a:extLst>
                <a:ext uri="{28A0092B-C50C-407E-A947-70E740481C1C}">
                  <a14:useLocalDpi xmlns:a14="http://schemas.microsoft.com/office/drawing/2010/main" val="0"/>
                </a:ext>
              </a:extLst>
            </a:blip>
            <a:srcRect b="54395"/>
            <a:stretch>
              <a:fillRect/>
            </a:stretch>
          </p:blipFill>
          <p:spPr bwMode="auto">
            <a:xfrm>
              <a:off x="149288" y="1493738"/>
              <a:ext cx="8586787" cy="20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83" name="Rectangle 9"/>
            <p:cNvSpPr>
              <a:spLocks noChangeArrowheads="1"/>
            </p:cNvSpPr>
            <p:nvPr/>
          </p:nvSpPr>
          <p:spPr bwMode="auto">
            <a:xfrm>
              <a:off x="1004662" y="3359377"/>
              <a:ext cx="1376135" cy="430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C-frozen</a:t>
              </a:r>
            </a:p>
          </p:txBody>
        </p:sp>
        <p:sp>
          <p:nvSpPr>
            <p:cNvPr id="135184" name="Rectangle 9"/>
            <p:cNvSpPr>
              <a:spLocks noChangeArrowheads="1"/>
            </p:cNvSpPr>
            <p:nvPr/>
          </p:nvSpPr>
          <p:spPr bwMode="auto">
            <a:xfrm>
              <a:off x="3409951" y="3376614"/>
              <a:ext cx="2400300" cy="430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cs typeface="Arial" pitchFamily="34" charset="0"/>
                </a:rPr>
                <a:t>C-ischemia+UW</a:t>
              </a:r>
              <a:endParaRPr lang="en-US" sz="2200"/>
            </a:p>
          </p:txBody>
        </p:sp>
        <p:sp>
          <p:nvSpPr>
            <p:cNvPr id="135185" name="Rectangle 9"/>
            <p:cNvSpPr>
              <a:spLocks noChangeArrowheads="1"/>
            </p:cNvSpPr>
            <p:nvPr/>
          </p:nvSpPr>
          <p:spPr bwMode="auto">
            <a:xfrm>
              <a:off x="6858001" y="3361728"/>
              <a:ext cx="1219200" cy="430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C-UW</a:t>
              </a:r>
            </a:p>
          </p:txBody>
        </p:sp>
      </p:grpSp>
      <p:grpSp>
        <p:nvGrpSpPr>
          <p:cNvPr id="135171" name="Group 13"/>
          <p:cNvGrpSpPr>
            <a:grpSpLocks/>
          </p:cNvGrpSpPr>
          <p:nvPr/>
        </p:nvGrpSpPr>
        <p:grpSpPr bwMode="auto">
          <a:xfrm>
            <a:off x="0" y="3514725"/>
            <a:ext cx="9144000" cy="2462213"/>
            <a:chOff x="0" y="3894240"/>
            <a:chExt cx="9144000" cy="2462102"/>
          </a:xfrm>
        </p:grpSpPr>
        <p:sp>
          <p:nvSpPr>
            <p:cNvPr id="135180" name="Rectangle 9"/>
            <p:cNvSpPr>
              <a:spLocks noChangeArrowheads="1"/>
            </p:cNvSpPr>
            <p:nvPr/>
          </p:nvSpPr>
          <p:spPr bwMode="auto">
            <a:xfrm>
              <a:off x="0" y="5929306"/>
              <a:ext cx="9144000" cy="427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          E</a:t>
              </a:r>
              <a:r>
                <a:rPr lang="en-US" sz="2200">
                  <a:cs typeface="Arial" pitchFamily="34" charset="0"/>
                </a:rPr>
                <a:t>-UW+NaHS	   	   E-UW+</a:t>
              </a:r>
              <a:r>
                <a:rPr lang="en-US" sz="2200">
                  <a:cs typeface="Arial" pitchFamily="34" charset="0"/>
                  <a:sym typeface="Symbol" pitchFamily="18" charset="2"/>
                </a:rPr>
                <a:t></a:t>
              </a:r>
              <a:r>
                <a:rPr lang="en-US" sz="2200">
                  <a:cs typeface="Arial" pitchFamily="34" charset="0"/>
                </a:rPr>
                <a:t>S</a:t>
              </a:r>
              <a:r>
                <a:rPr lang="en-US" sz="2200"/>
                <a:t> 	          </a:t>
              </a:r>
              <a:r>
                <a:rPr lang="en-US" sz="2200">
                  <a:cs typeface="Arial" pitchFamily="34" charset="0"/>
                </a:rPr>
                <a:t>E-UW+</a:t>
              </a:r>
              <a:r>
                <a:rPr lang="en-US" sz="2200">
                  <a:cs typeface="Arial" pitchFamily="34" charset="0"/>
                  <a:sym typeface="Symbol" pitchFamily="18" charset="2"/>
                </a:rPr>
                <a:t></a:t>
              </a:r>
              <a:r>
                <a:rPr lang="en-US" sz="2200">
                  <a:cs typeface="Arial" pitchFamily="34" charset="0"/>
                </a:rPr>
                <a:t>S</a:t>
              </a:r>
              <a:r>
                <a:rPr lang="en-US" sz="2200"/>
                <a:t>+NaHS</a:t>
              </a:r>
            </a:p>
          </p:txBody>
        </p:sp>
        <p:pic>
          <p:nvPicPr>
            <p:cNvPr id="135181" name="Picture 14" descr="H&amp;E_Grouped&amp;labeled"/>
            <p:cNvPicPr>
              <a:picLocks noChangeAspect="1" noChangeArrowheads="1"/>
            </p:cNvPicPr>
            <p:nvPr/>
          </p:nvPicPr>
          <p:blipFill>
            <a:blip r:embed="rId4">
              <a:extLst>
                <a:ext uri="{28A0092B-C50C-407E-A947-70E740481C1C}">
                  <a14:useLocalDpi xmlns:a14="http://schemas.microsoft.com/office/drawing/2010/main" val="0"/>
                </a:ext>
              </a:extLst>
            </a:blip>
            <a:srcRect t="54343"/>
            <a:stretch>
              <a:fillRect/>
            </a:stretch>
          </p:blipFill>
          <p:spPr bwMode="auto">
            <a:xfrm>
              <a:off x="130627" y="3894240"/>
              <a:ext cx="8586787" cy="201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5172" name="TextBox 14"/>
          <p:cNvSpPr txBox="1">
            <a:spLocks noChangeArrowheads="1"/>
          </p:cNvSpPr>
          <p:nvPr/>
        </p:nvSpPr>
        <p:spPr bwMode="auto">
          <a:xfrm>
            <a:off x="161925" y="6027738"/>
            <a:ext cx="88725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lgn="ctr"/>
            <a:r>
              <a:rPr lang="en-US"/>
              <a:t>Neither H</a:t>
            </a:r>
            <a:r>
              <a:rPr lang="en-US" baseline="-25000"/>
              <a:t>2</a:t>
            </a:r>
            <a:r>
              <a:rPr lang="en-US"/>
              <a:t>S nor microspheres produce a significant inflammatory response </a:t>
            </a:r>
          </a:p>
        </p:txBody>
      </p:sp>
      <p:cxnSp>
        <p:nvCxnSpPr>
          <p:cNvPr id="15" name="Straight Connector 14"/>
          <p:cNvCxnSpPr/>
          <p:nvPr/>
        </p:nvCxnSpPr>
        <p:spPr>
          <a:xfrm flipV="1">
            <a:off x="2019300" y="2881313"/>
            <a:ext cx="757238"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7742238" y="2914650"/>
            <a:ext cx="777875" cy="31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872038" y="2903538"/>
            <a:ext cx="75882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2014538" y="5384800"/>
            <a:ext cx="758825"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4887913" y="5364163"/>
            <a:ext cx="75723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7748588" y="5389563"/>
            <a:ext cx="75882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5179" name="TextBox 36"/>
          <p:cNvSpPr txBox="1">
            <a:spLocks noChangeArrowheads="1"/>
          </p:cNvSpPr>
          <p:nvPr/>
        </p:nvSpPr>
        <p:spPr bwMode="auto">
          <a:xfrm>
            <a:off x="2017713" y="2852738"/>
            <a:ext cx="1009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1400" b="1" dirty="0"/>
              <a:t>100 </a:t>
            </a:r>
            <a:r>
              <a:rPr lang="el-GR" sz="1400" b="1" dirty="0"/>
              <a:t>μ</a:t>
            </a:r>
            <a:r>
              <a:rPr lang="en-US" sz="1400" b="1" dirty="0"/>
              <a:t>m</a:t>
            </a: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idx="4294967295"/>
          </p:nvPr>
        </p:nvSpPr>
        <p:spPr/>
        <p:txBody>
          <a:bodyPr lIns="45720" rIns="45720"/>
          <a:lstStyle/>
          <a:p>
            <a:pPr algn="ctr" eaLnBrk="1" hangingPunct="1"/>
            <a:r>
              <a:rPr lang="en-US" sz="3600" smtClean="0">
                <a:latin typeface="Arial" pitchFamily="34" charset="0"/>
                <a:ea typeface="ＭＳ Ｐゴシック" pitchFamily="34" charset="-128"/>
                <a:cs typeface="Arial" pitchFamily="34" charset="0"/>
              </a:rPr>
              <a:t>Histology - Caspase-3</a:t>
            </a:r>
          </a:p>
        </p:txBody>
      </p:sp>
      <p:sp>
        <p:nvSpPr>
          <p:cNvPr id="137218" name="Rectangle 3"/>
          <p:cNvSpPr>
            <a:spLocks noGrp="1" noChangeArrowheads="1"/>
          </p:cNvSpPr>
          <p:nvPr>
            <p:ph sz="quarter" idx="4294967295"/>
          </p:nvPr>
        </p:nvSpPr>
        <p:spPr>
          <a:xfrm>
            <a:off x="395288" y="1341438"/>
            <a:ext cx="8229600" cy="5233987"/>
          </a:xfrm>
        </p:spPr>
        <p:txBody>
          <a:bodyPr/>
          <a:lstStyle/>
          <a:p>
            <a:pPr marL="447675" eaLnBrk="1" hangingPunct="1"/>
            <a:r>
              <a:rPr lang="en-US" sz="2700" smtClean="0">
                <a:latin typeface="Arial" pitchFamily="34" charset="0"/>
                <a:ea typeface="ＭＳ Ｐゴシック" pitchFamily="34" charset="-128"/>
                <a:cs typeface="Arial" pitchFamily="34" charset="0"/>
              </a:rPr>
              <a:t>Caspase-3</a:t>
            </a:r>
          </a:p>
          <a:p>
            <a:pPr marL="722313" lvl="1" eaLnBrk="1" hangingPunct="1"/>
            <a:r>
              <a:rPr lang="en-US" sz="2500" smtClean="0">
                <a:latin typeface="Arial" pitchFamily="34" charset="0"/>
                <a:ea typeface="ＭＳ Ｐゴシック" pitchFamily="34" charset="-128"/>
                <a:cs typeface="Arial" pitchFamily="34" charset="0"/>
              </a:rPr>
              <a:t>A key protein activated in the early stages of apoptosis, or cell death </a:t>
            </a:r>
          </a:p>
          <a:p>
            <a:pPr marL="722313" lvl="1" eaLnBrk="1" hangingPunct="1"/>
            <a:r>
              <a:rPr lang="en-US" sz="2500" smtClean="0">
                <a:latin typeface="Arial" pitchFamily="34" charset="0"/>
                <a:ea typeface="ＭＳ Ｐゴシック" pitchFamily="34" charset="-128"/>
                <a:cs typeface="Arial" pitchFamily="34" charset="0"/>
              </a:rPr>
              <a:t>Utilize an immunoenzymatic reaction to visualize caspase-3</a:t>
            </a:r>
          </a:p>
          <a:p>
            <a:pPr marL="447675" eaLnBrk="1" hangingPunct="1"/>
            <a:endParaRPr lang="en-US" sz="2900" smtClean="0">
              <a:latin typeface="Arial" pitchFamily="34" charset="0"/>
              <a:ea typeface="ＭＳ Ｐゴシック" pitchFamily="34" charset="-128"/>
              <a:cs typeface="Arial" pitchFamily="34" charset="0"/>
            </a:endParaRPr>
          </a:p>
          <a:p>
            <a:pPr marL="722313" lvl="1" eaLnBrk="1" hangingPunct="1"/>
            <a:endParaRPr lang="en-US" smtClean="0">
              <a:latin typeface="Cambria" pitchFamily="18" charset="0"/>
              <a:ea typeface="ＭＳ Ｐゴシック" pitchFamily="34" charset="-128"/>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p:txBody>
          <a:bodyPr lIns="45720" rIns="45720"/>
          <a:lstStyle/>
          <a:p>
            <a:pPr algn="ctr" eaLnBrk="1" hangingPunct="1"/>
            <a:r>
              <a:rPr lang="en-US" sz="3600" smtClean="0">
                <a:ea typeface="ＭＳ Ｐゴシック" pitchFamily="34" charset="-128"/>
              </a:rPr>
              <a:t>Caspase-3 Stain of Rat Heart Tissue</a:t>
            </a:r>
          </a:p>
        </p:txBody>
      </p:sp>
      <p:grpSp>
        <p:nvGrpSpPr>
          <p:cNvPr id="138242" name="Group 16"/>
          <p:cNvGrpSpPr>
            <a:grpSpLocks/>
          </p:cNvGrpSpPr>
          <p:nvPr/>
        </p:nvGrpSpPr>
        <p:grpSpPr bwMode="auto">
          <a:xfrm>
            <a:off x="0" y="3763963"/>
            <a:ext cx="9144000" cy="2487612"/>
            <a:chOff x="0" y="3954463"/>
            <a:chExt cx="9144000" cy="2487612"/>
          </a:xfrm>
        </p:grpSpPr>
        <p:pic>
          <p:nvPicPr>
            <p:cNvPr id="138258" name="Picture 5" descr="20110203_caspase_CGM2-4hr_20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954463"/>
              <a:ext cx="26162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59" name="Picture 6" descr="20110203_caspase_FM1-4hr_20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0" y="3955058"/>
              <a:ext cx="2614613" cy="1960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60" name="Picture 7" descr="20110203_caspase_Na1-4hr_20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1425" y="3960813"/>
              <a:ext cx="26162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61" name="Rectangle 9"/>
            <p:cNvSpPr>
              <a:spLocks noChangeArrowheads="1"/>
            </p:cNvSpPr>
            <p:nvPr/>
          </p:nvSpPr>
          <p:spPr bwMode="auto">
            <a:xfrm>
              <a:off x="0" y="6015038"/>
              <a:ext cx="91440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        E</a:t>
              </a:r>
              <a:r>
                <a:rPr lang="en-US" sz="2200">
                  <a:cs typeface="Arial" pitchFamily="34" charset="0"/>
                </a:rPr>
                <a:t>-UW+NaHS	   	   E-UW+</a:t>
              </a:r>
              <a:r>
                <a:rPr lang="en-US" sz="2200">
                  <a:cs typeface="Arial" pitchFamily="34" charset="0"/>
                  <a:sym typeface="Symbol" pitchFamily="18" charset="2"/>
                </a:rPr>
                <a:t></a:t>
              </a:r>
              <a:r>
                <a:rPr lang="en-US" sz="2200">
                  <a:cs typeface="Arial" pitchFamily="34" charset="0"/>
                </a:rPr>
                <a:t>S</a:t>
              </a:r>
              <a:r>
                <a:rPr lang="en-US" sz="2200"/>
                <a:t> 	            </a:t>
              </a:r>
              <a:r>
                <a:rPr lang="en-US" sz="2200">
                  <a:cs typeface="Arial" pitchFamily="34" charset="0"/>
                </a:rPr>
                <a:t>E-UW+</a:t>
              </a:r>
              <a:r>
                <a:rPr lang="en-US" sz="2200">
                  <a:cs typeface="Arial" pitchFamily="34" charset="0"/>
                  <a:sym typeface="Symbol" pitchFamily="18" charset="2"/>
                </a:rPr>
                <a:t></a:t>
              </a:r>
              <a:r>
                <a:rPr lang="en-US" sz="2200">
                  <a:cs typeface="Arial" pitchFamily="34" charset="0"/>
                </a:rPr>
                <a:t>S</a:t>
              </a:r>
              <a:r>
                <a:rPr lang="en-US" sz="2200"/>
                <a:t>+NaHS</a:t>
              </a:r>
            </a:p>
          </p:txBody>
        </p:sp>
      </p:grpSp>
      <p:sp>
        <p:nvSpPr>
          <p:cNvPr id="138243" name="TextBox 14"/>
          <p:cNvSpPr txBox="1">
            <a:spLocks noChangeArrowheads="1"/>
          </p:cNvSpPr>
          <p:nvPr/>
        </p:nvSpPr>
        <p:spPr bwMode="auto">
          <a:xfrm>
            <a:off x="374650" y="6313488"/>
            <a:ext cx="8815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a:t>Neither H</a:t>
            </a:r>
            <a:r>
              <a:rPr lang="en-US" baseline="-25000"/>
              <a:t>2</a:t>
            </a:r>
            <a:r>
              <a:rPr lang="en-US"/>
              <a:t>S nor microspheres increase apoptosis expression </a:t>
            </a:r>
          </a:p>
        </p:txBody>
      </p:sp>
      <p:cxnSp>
        <p:nvCxnSpPr>
          <p:cNvPr id="17" name="Straight Connector 16"/>
          <p:cNvCxnSpPr/>
          <p:nvPr/>
        </p:nvCxnSpPr>
        <p:spPr>
          <a:xfrm flipV="1">
            <a:off x="8069263" y="5592763"/>
            <a:ext cx="75882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71675" y="5576888"/>
            <a:ext cx="757238" cy="31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062538" y="5580063"/>
            <a:ext cx="75882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247" name="Group 22"/>
          <p:cNvGrpSpPr>
            <a:grpSpLocks/>
          </p:cNvGrpSpPr>
          <p:nvPr/>
        </p:nvGrpSpPr>
        <p:grpSpPr bwMode="auto">
          <a:xfrm>
            <a:off x="228600" y="1300163"/>
            <a:ext cx="8737600" cy="2417762"/>
            <a:chOff x="144" y="819"/>
            <a:chExt cx="5504" cy="1523"/>
          </a:xfrm>
        </p:grpSpPr>
        <p:pic>
          <p:nvPicPr>
            <p:cNvPr id="138248" name="Picture 2" descr="20110203_caspase_CO1_20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 y="823"/>
              <a:ext cx="1659" cy="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3" descr="20110203_caspase_CO4A-4hr_20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2" y="819"/>
              <a:ext cx="1658" cy="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50" name="Picture 4" descr="20110203_caspase_CO6UW-4hr_20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0" y="819"/>
              <a:ext cx="1658" cy="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51" name="Rectangle 9"/>
            <p:cNvSpPr>
              <a:spLocks noChangeArrowheads="1"/>
            </p:cNvSpPr>
            <p:nvPr/>
          </p:nvSpPr>
          <p:spPr bwMode="auto">
            <a:xfrm>
              <a:off x="567" y="2068"/>
              <a:ext cx="86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C-frozen</a:t>
              </a:r>
            </a:p>
          </p:txBody>
        </p:sp>
        <p:sp>
          <p:nvSpPr>
            <p:cNvPr id="138252" name="Rectangle 9"/>
            <p:cNvSpPr>
              <a:spLocks noChangeArrowheads="1"/>
            </p:cNvSpPr>
            <p:nvPr/>
          </p:nvSpPr>
          <p:spPr bwMode="auto">
            <a:xfrm>
              <a:off x="2188" y="2073"/>
              <a:ext cx="15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cs typeface="Arial" pitchFamily="34" charset="0"/>
                </a:rPr>
                <a:t>C-ischemia+UW</a:t>
              </a:r>
              <a:endParaRPr lang="en-US" sz="2200"/>
            </a:p>
          </p:txBody>
        </p:sp>
        <p:sp>
          <p:nvSpPr>
            <p:cNvPr id="138253" name="Rectangle 9"/>
            <p:cNvSpPr>
              <a:spLocks noChangeArrowheads="1"/>
            </p:cNvSpPr>
            <p:nvPr/>
          </p:nvSpPr>
          <p:spPr bwMode="auto">
            <a:xfrm>
              <a:off x="4470" y="2069"/>
              <a:ext cx="76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a:t>C-UW</a:t>
              </a:r>
            </a:p>
          </p:txBody>
        </p:sp>
        <p:cxnSp>
          <p:nvCxnSpPr>
            <p:cNvPr id="19" name="Straight Connector 18"/>
            <p:cNvCxnSpPr/>
            <p:nvPr/>
          </p:nvCxnSpPr>
          <p:spPr>
            <a:xfrm flipV="1">
              <a:off x="1249" y="1920"/>
              <a:ext cx="478"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192" y="1925"/>
              <a:ext cx="47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079" y="1929"/>
              <a:ext cx="478"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8257" name="TextBox 22"/>
            <p:cNvSpPr txBox="1">
              <a:spLocks noChangeArrowheads="1"/>
            </p:cNvSpPr>
            <p:nvPr/>
          </p:nvSpPr>
          <p:spPr bwMode="auto">
            <a:xfrm>
              <a:off x="1237" y="1891"/>
              <a:ext cx="636"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r>
                <a:rPr lang="en-US" sz="1400" b="1"/>
                <a:t>100 </a:t>
              </a:r>
              <a:r>
                <a:rPr lang="el-GR" sz="1400" b="1"/>
                <a:t>μ</a:t>
              </a:r>
              <a:r>
                <a:rPr lang="en-US" sz="1400" b="1"/>
                <a:t>m</a:t>
              </a:r>
            </a:p>
          </p:txBody>
        </p:sp>
      </p:gr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p:txBody>
          <a:bodyPr/>
          <a:lstStyle/>
          <a:p>
            <a:pPr algn="ctr" eaLnBrk="1" hangingPunct="1"/>
            <a:r>
              <a:rPr lang="en-US" sz="3600" smtClean="0">
                <a:ea typeface="ＭＳ Ｐゴシック" pitchFamily="34" charset="-128"/>
              </a:rPr>
              <a:t>ATP Assay Method</a:t>
            </a:r>
          </a:p>
        </p:txBody>
      </p:sp>
      <p:sp>
        <p:nvSpPr>
          <p:cNvPr id="140290" name="Content Placeholder 2"/>
          <p:cNvSpPr>
            <a:spLocks noGrp="1"/>
          </p:cNvSpPr>
          <p:nvPr>
            <p:ph sz="quarter" idx="1"/>
          </p:nvPr>
        </p:nvSpPr>
        <p:spPr>
          <a:xfrm>
            <a:off x="457200" y="1219200"/>
            <a:ext cx="8229600" cy="5233988"/>
          </a:xfrm>
        </p:spPr>
        <p:txBody>
          <a:bodyPr/>
          <a:lstStyle/>
          <a:p>
            <a:pPr marL="447675" eaLnBrk="1" hangingPunct="1"/>
            <a:endParaRPr lang="en-US" sz="2700" smtClean="0">
              <a:ea typeface="ＭＳ Ｐゴシック" pitchFamily="34" charset="-128"/>
            </a:endParaRPr>
          </a:p>
          <a:p>
            <a:pPr marL="447675" eaLnBrk="1" hangingPunct="1"/>
            <a:r>
              <a:rPr lang="en-US" sz="2700" smtClean="0">
                <a:ea typeface="ＭＳ Ｐゴシック" pitchFamily="34" charset="-128"/>
              </a:rPr>
              <a:t>Frozen samples of left ventricular tissue</a:t>
            </a:r>
          </a:p>
          <a:p>
            <a:pPr marL="447675" eaLnBrk="1" hangingPunct="1"/>
            <a:endParaRPr lang="en-US" sz="2700" smtClean="0">
              <a:ea typeface="ＭＳ Ｐゴシック" pitchFamily="34" charset="-128"/>
            </a:endParaRPr>
          </a:p>
          <a:p>
            <a:pPr marL="447675" eaLnBrk="1" hangingPunct="1"/>
            <a:r>
              <a:rPr lang="en-US" sz="2700" smtClean="0">
                <a:ea typeface="ＭＳ Ｐゴシック" pitchFamily="34" charset="-128"/>
              </a:rPr>
              <a:t>ATP Colorimetric/Fluorometric Assay Kit (Abcam, Cambridge, MA)</a:t>
            </a:r>
          </a:p>
          <a:p>
            <a:pPr marL="722313" lvl="1" eaLnBrk="1" hangingPunct="1"/>
            <a:r>
              <a:rPr lang="en-US" sz="2400" smtClean="0">
                <a:ea typeface="ＭＳ Ｐゴシック" pitchFamily="34" charset="-128"/>
              </a:rPr>
              <a:t>ATP content assessed at 3 timepoints</a:t>
            </a:r>
          </a:p>
          <a:p>
            <a:pPr marL="722313" lvl="1" eaLnBrk="1" hangingPunct="1"/>
            <a:r>
              <a:rPr lang="en-US" sz="2400" smtClean="0">
                <a:ea typeface="ＭＳ Ｐゴシック" pitchFamily="34" charset="-128"/>
              </a:rPr>
              <a:t>ATP content calculated as mM/mg</a:t>
            </a:r>
          </a:p>
          <a:p>
            <a:pPr marL="722313" lvl="1" eaLnBrk="1" hangingPunct="1"/>
            <a:endParaRPr lang="en-US" sz="2400" smtClean="0">
              <a:latin typeface="Cambria" pitchFamily="18" charset="0"/>
              <a:ea typeface="ＭＳ Ｐゴシック" pitchFamily="34" charset="-128"/>
            </a:endParaRPr>
          </a:p>
          <a:p>
            <a:pPr marL="447675" eaLnBrk="1" hangingPunct="1"/>
            <a:endParaRPr lang="en-US" sz="2800" smtClean="0">
              <a:latin typeface="Cambria" pitchFamily="18" charset="0"/>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8"/>
          <p:cNvSpPr>
            <a:spLocks noGrp="1"/>
          </p:cNvSpPr>
          <p:nvPr>
            <p:ph type="title"/>
          </p:nvPr>
        </p:nvSpPr>
        <p:spPr/>
        <p:txBody>
          <a:bodyPr/>
          <a:lstStyle/>
          <a:p>
            <a:pPr algn="ctr" eaLnBrk="1" hangingPunct="1"/>
            <a:r>
              <a:rPr lang="en-US" smtClean="0">
                <a:ea typeface="ＭＳ Ｐゴシック" pitchFamily="34" charset="-128"/>
              </a:rPr>
              <a:t>ATP Concentration as a Measure </a:t>
            </a:r>
            <a:br>
              <a:rPr lang="en-US" smtClean="0">
                <a:ea typeface="ＭＳ Ｐゴシック" pitchFamily="34" charset="-128"/>
              </a:rPr>
            </a:br>
            <a:r>
              <a:rPr lang="en-US" smtClean="0">
                <a:ea typeface="ＭＳ Ｐゴシック" pitchFamily="34" charset="-128"/>
              </a:rPr>
              <a:t>of Tissue Viability</a:t>
            </a:r>
          </a:p>
        </p:txBody>
      </p:sp>
      <p:sp>
        <p:nvSpPr>
          <p:cNvPr id="142338" name="Content Placeholder 7"/>
          <p:cNvSpPr>
            <a:spLocks noGrp="1"/>
          </p:cNvSpPr>
          <p:nvPr>
            <p:ph sz="quarter" idx="1"/>
          </p:nvPr>
        </p:nvSpPr>
        <p:spPr>
          <a:xfrm>
            <a:off x="457200" y="1219200"/>
            <a:ext cx="8229600" cy="5233988"/>
          </a:xfrm>
        </p:spPr>
        <p:txBody>
          <a:bodyPr/>
          <a:lstStyle/>
          <a:p>
            <a:endParaRPr lang="en-US" sz="2700" smtClean="0">
              <a:ea typeface="ＭＳ Ｐゴシック" pitchFamily="34" charset="-128"/>
            </a:endParaRPr>
          </a:p>
          <a:p>
            <a:r>
              <a:rPr lang="en-US" sz="2700" smtClean="0">
                <a:ea typeface="ＭＳ Ｐゴシック" pitchFamily="34" charset="-128"/>
              </a:rPr>
              <a:t>ATP concentration reflects the hearts energy reserve</a:t>
            </a:r>
          </a:p>
          <a:p>
            <a:endParaRPr lang="en-US" sz="2700" smtClean="0">
              <a:ea typeface="ＭＳ Ｐゴシック" pitchFamily="34" charset="-128"/>
            </a:endParaRPr>
          </a:p>
          <a:p>
            <a:r>
              <a:rPr lang="en-US" sz="2700" smtClean="0">
                <a:ea typeface="ＭＳ Ｐゴシック" pitchFamily="34" charset="-128"/>
              </a:rPr>
              <a:t>The heart especially depends on ATP content, as opposed to other organs</a:t>
            </a:r>
          </a:p>
          <a:p>
            <a:pPr lvl="1"/>
            <a:r>
              <a:rPr lang="en-US" sz="2400" smtClean="0">
                <a:ea typeface="ＭＳ Ｐゴシック" pitchFamily="34" charset="-128"/>
              </a:rPr>
              <a:t>Maintenance of contractile function following storage </a:t>
            </a:r>
            <a:r>
              <a:rPr lang="en-US" sz="2400" baseline="30000" smtClean="0">
                <a:ea typeface="ＭＳ Ｐゴシック" pitchFamily="34" charset="-128"/>
              </a:rPr>
              <a:t>1</a:t>
            </a:r>
            <a:endParaRPr lang="en-US" sz="2400" smtClean="0">
              <a:ea typeface="ＭＳ Ｐゴシック" pitchFamily="34" charset="-128"/>
            </a:endParaRPr>
          </a:p>
          <a:p>
            <a:pPr lvl="1"/>
            <a:r>
              <a:rPr lang="en-US" sz="2400" smtClean="0">
                <a:ea typeface="ＭＳ Ｐゴシック" pitchFamily="34" charset="-128"/>
              </a:rPr>
              <a:t>ATP content correlated with heart function after reperfusion </a:t>
            </a:r>
            <a:r>
              <a:rPr lang="en-US" sz="2400" baseline="30000" smtClean="0">
                <a:ea typeface="ＭＳ Ｐゴシック" pitchFamily="34" charset="-128"/>
              </a:rPr>
              <a:t>2,3</a:t>
            </a:r>
            <a:endParaRPr lang="en-US" sz="2400" smtClean="0">
              <a:ea typeface="ＭＳ Ｐゴシック" pitchFamily="34" charset="-128"/>
            </a:endParaRPr>
          </a:p>
          <a:p>
            <a:pPr lvl="1"/>
            <a:endParaRPr lang="en-US" sz="2200" smtClean="0">
              <a:ea typeface="ＭＳ Ｐゴシック" pitchFamily="34" charset="-128"/>
            </a:endParaRPr>
          </a:p>
          <a:p>
            <a:endParaRPr lang="en-US" smtClean="0">
              <a:ea typeface="ＭＳ Ｐゴシック" pitchFamily="34" charset="-128"/>
            </a:endParaRPr>
          </a:p>
        </p:txBody>
      </p:sp>
      <p:sp>
        <p:nvSpPr>
          <p:cNvPr id="142339" name="TextBox 1"/>
          <p:cNvSpPr txBox="1">
            <a:spLocks noChangeArrowheads="1"/>
          </p:cNvSpPr>
          <p:nvPr/>
        </p:nvSpPr>
        <p:spPr bwMode="auto">
          <a:xfrm>
            <a:off x="677863" y="6161088"/>
            <a:ext cx="30337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fontAlgn="base">
              <a:spcBef>
                <a:spcPct val="0"/>
              </a:spcBef>
              <a:spcAft>
                <a:spcPct val="0"/>
              </a:spcAft>
              <a:defRPr sz="2400">
                <a:solidFill>
                  <a:schemeClr val="tx1"/>
                </a:solidFill>
                <a:latin typeface="Arial" pitchFamily="34" charset="0"/>
                <a:ea typeface="ＭＳ Ｐゴシック" pitchFamily="34" charset="-128"/>
              </a:defRPr>
            </a:lvl6pPr>
            <a:lvl7pPr marL="2971800" indent="-228600" fontAlgn="base">
              <a:spcBef>
                <a:spcPct val="0"/>
              </a:spcBef>
              <a:spcAft>
                <a:spcPct val="0"/>
              </a:spcAft>
              <a:defRPr sz="2400">
                <a:solidFill>
                  <a:schemeClr val="tx1"/>
                </a:solidFill>
                <a:latin typeface="Arial" pitchFamily="34" charset="0"/>
                <a:ea typeface="ＭＳ Ｐゴシック" pitchFamily="34" charset="-128"/>
              </a:defRPr>
            </a:lvl7pPr>
            <a:lvl8pPr marL="3429000" indent="-228600" fontAlgn="base">
              <a:spcBef>
                <a:spcPct val="0"/>
              </a:spcBef>
              <a:spcAft>
                <a:spcPct val="0"/>
              </a:spcAft>
              <a:defRPr sz="2400">
                <a:solidFill>
                  <a:schemeClr val="tx1"/>
                </a:solidFill>
                <a:latin typeface="Arial" pitchFamily="34" charset="0"/>
                <a:ea typeface="ＭＳ Ｐゴシック" pitchFamily="34" charset="-128"/>
              </a:defRPr>
            </a:lvl8pPr>
            <a:lvl9pPr marL="3886200" indent="-228600" fontAlgn="base">
              <a:spcBef>
                <a:spcPct val="0"/>
              </a:spcBef>
              <a:spcAft>
                <a:spcPct val="0"/>
              </a:spcAft>
              <a:defRPr sz="2400">
                <a:solidFill>
                  <a:schemeClr val="tx1"/>
                </a:solidFill>
                <a:latin typeface="Arial" pitchFamily="34" charset="0"/>
                <a:ea typeface="ＭＳ Ｐゴシック" pitchFamily="34" charset="-128"/>
              </a:defRPr>
            </a:lvl9pPr>
          </a:lstStyle>
          <a:p>
            <a:pPr>
              <a:buFontTx/>
              <a:buAutoNum type="arabicPeriod"/>
            </a:pPr>
            <a:r>
              <a:rPr lang="en-US" sz="1200"/>
              <a:t>Hegge, Southard, &amp; Haworth, 2001</a:t>
            </a:r>
          </a:p>
          <a:p>
            <a:pPr>
              <a:buFontTx/>
              <a:buAutoNum type="arabicPeriod"/>
            </a:pPr>
            <a:r>
              <a:rPr lang="en-US" sz="1200"/>
              <a:t>Wang et al., 1991</a:t>
            </a:r>
          </a:p>
          <a:p>
            <a:pPr>
              <a:buFontTx/>
              <a:buAutoNum type="arabicPeriod"/>
            </a:pPr>
            <a:r>
              <a:rPr lang="en-US" sz="1200"/>
              <a:t>Peltz, 2005</a:t>
            </a:r>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7"/>
          <p:cNvSpPr>
            <a:spLocks noGrp="1"/>
          </p:cNvSpPr>
          <p:nvPr>
            <p:ph type="title"/>
          </p:nvPr>
        </p:nvSpPr>
        <p:spPr/>
        <p:txBody>
          <a:bodyPr/>
          <a:lstStyle/>
          <a:p>
            <a:pPr algn="ctr" eaLnBrk="1" hangingPunct="1"/>
            <a:r>
              <a:rPr lang="en-US" smtClean="0">
                <a:ea typeface="ＭＳ Ｐゴシック" pitchFamily="34" charset="-128"/>
              </a:rPr>
              <a:t>Effect of Storage Method on ATP Expression</a:t>
            </a:r>
          </a:p>
        </p:txBody>
      </p:sp>
      <p:sp>
        <p:nvSpPr>
          <p:cNvPr id="144386" name="Rectangle 3"/>
          <p:cNvSpPr>
            <a:spLocks noChangeArrowheads="1"/>
          </p:cNvSpPr>
          <p:nvPr/>
        </p:nvSpPr>
        <p:spPr bwMode="auto">
          <a:xfrm>
            <a:off x="1787525" y="6103938"/>
            <a:ext cx="62388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7675" indent="-273050" algn="ctr">
              <a:spcBef>
                <a:spcPts val="600"/>
              </a:spcBef>
              <a:buClr>
                <a:schemeClr val="accent1"/>
              </a:buClr>
              <a:buSzPct val="76000"/>
            </a:pPr>
            <a:r>
              <a:rPr lang="en-US">
                <a:cs typeface="Arial" pitchFamily="34" charset="0"/>
              </a:rPr>
              <a:t>ATP concentration decreases over time</a:t>
            </a:r>
            <a:endParaRPr lang="en-US" sz="2800">
              <a:latin typeface="Cambria" pitchFamily="18" charset="0"/>
              <a:cs typeface="Arial" pitchFamily="34" charset="0"/>
            </a:endParaRPr>
          </a:p>
        </p:txBody>
      </p:sp>
      <p:graphicFrame>
        <p:nvGraphicFramePr>
          <p:cNvPr id="5" name="Chart 4"/>
          <p:cNvGraphicFramePr/>
          <p:nvPr/>
        </p:nvGraphicFramePr>
        <p:xfrm>
          <a:off x="333828" y="1297214"/>
          <a:ext cx="8476343" cy="4832043"/>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7"/>
          <p:cNvSpPr>
            <a:spLocks noGrp="1"/>
          </p:cNvSpPr>
          <p:nvPr>
            <p:ph type="title"/>
          </p:nvPr>
        </p:nvSpPr>
        <p:spPr/>
        <p:txBody>
          <a:bodyPr/>
          <a:lstStyle/>
          <a:p>
            <a:pPr algn="ctr" eaLnBrk="1" hangingPunct="1"/>
            <a:r>
              <a:rPr lang="en-US" smtClean="0">
                <a:ea typeface="ＭＳ Ｐゴシック" pitchFamily="34" charset="-128"/>
              </a:rPr>
              <a:t>Effect of Storage Method on ATP Expression</a:t>
            </a:r>
            <a:endParaRPr lang="en-US" smtClean="0">
              <a:solidFill>
                <a:srgbClr val="FF0000"/>
              </a:solidFill>
              <a:ea typeface="ＭＳ Ｐゴシック" pitchFamily="34" charset="-128"/>
            </a:endParaRPr>
          </a:p>
        </p:txBody>
      </p:sp>
      <p:cxnSp>
        <p:nvCxnSpPr>
          <p:cNvPr id="146434" name="AutoShape 10"/>
          <p:cNvCxnSpPr>
            <a:cxnSpLocks noChangeShapeType="1"/>
          </p:cNvCxnSpPr>
          <p:nvPr/>
        </p:nvCxnSpPr>
        <p:spPr bwMode="auto">
          <a:xfrm>
            <a:off x="1031875" y="4044950"/>
            <a:ext cx="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46435" name="Rectangle 3"/>
          <p:cNvSpPr>
            <a:spLocks noChangeArrowheads="1"/>
          </p:cNvSpPr>
          <p:nvPr/>
        </p:nvSpPr>
        <p:spPr bwMode="auto">
          <a:xfrm>
            <a:off x="2538413" y="6103938"/>
            <a:ext cx="46847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7675" indent="-273050">
              <a:spcBef>
                <a:spcPts val="600"/>
              </a:spcBef>
              <a:buClr>
                <a:schemeClr val="accent1"/>
              </a:buClr>
              <a:buSzPct val="76000"/>
            </a:pPr>
            <a:r>
              <a:rPr lang="en-US">
                <a:cs typeface="Arial" pitchFamily="34" charset="0"/>
              </a:rPr>
              <a:t>H</a:t>
            </a:r>
            <a:r>
              <a:rPr lang="en-US" baseline="-25000">
                <a:cs typeface="Arial" pitchFamily="34" charset="0"/>
              </a:rPr>
              <a:t>2</a:t>
            </a:r>
            <a:r>
              <a:rPr lang="en-US">
                <a:cs typeface="Arial" pitchFamily="34" charset="0"/>
              </a:rPr>
              <a:t>S prolongs ATP preservation</a:t>
            </a:r>
            <a:endParaRPr lang="en-US" sz="2800">
              <a:latin typeface="Cambria" pitchFamily="18" charset="0"/>
              <a:cs typeface="Arial" pitchFamily="34" charset="0"/>
            </a:endParaRPr>
          </a:p>
        </p:txBody>
      </p:sp>
      <p:graphicFrame>
        <p:nvGraphicFramePr>
          <p:cNvPr id="9" name="Chart 8"/>
          <p:cNvGraphicFramePr/>
          <p:nvPr/>
        </p:nvGraphicFramePr>
        <p:xfrm>
          <a:off x="198664" y="1297213"/>
          <a:ext cx="8640536" cy="4726216"/>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4"/>
          <p:cNvSpPr>
            <a:spLocks noChangeArrowheads="1"/>
          </p:cNvSpPr>
          <p:nvPr/>
        </p:nvSpPr>
        <p:spPr bwMode="auto">
          <a:xfrm>
            <a:off x="3333750" y="1800225"/>
            <a:ext cx="1722438" cy="3744913"/>
          </a:xfrm>
          <a:prstGeom prst="rect">
            <a:avLst/>
          </a:prstGeom>
          <a:solidFill>
            <a:schemeClr val="accent1">
              <a:alpha val="0"/>
            </a:schemeClr>
          </a:solidFill>
          <a:ln w="50800">
            <a:solidFill>
              <a:schemeClr val="tx2"/>
            </a:solidFill>
            <a:miter lim="800000"/>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p:txBody>
          <a:bodyPr/>
          <a:lstStyle/>
          <a:p>
            <a:pPr algn="ctr" eaLnBrk="1" hangingPunct="1"/>
            <a:r>
              <a:rPr lang="en-US" sz="3600" smtClean="0">
                <a:ea typeface="ＭＳ Ｐゴシック" pitchFamily="34" charset="-128"/>
              </a:rPr>
              <a:t>Conclusions</a:t>
            </a:r>
          </a:p>
        </p:txBody>
      </p:sp>
      <p:sp>
        <p:nvSpPr>
          <p:cNvPr id="148482" name="Content Placeholder 2"/>
          <p:cNvSpPr>
            <a:spLocks noGrp="1"/>
          </p:cNvSpPr>
          <p:nvPr>
            <p:ph sz="quarter" idx="1"/>
          </p:nvPr>
        </p:nvSpPr>
        <p:spPr>
          <a:xfrm>
            <a:off x="457200" y="1219200"/>
            <a:ext cx="8229600" cy="5233988"/>
          </a:xfrm>
        </p:spPr>
        <p:txBody>
          <a:bodyPr/>
          <a:lstStyle/>
          <a:p>
            <a:pPr eaLnBrk="1" hangingPunct="1"/>
            <a:r>
              <a:rPr lang="en-US" sz="2800" smtClean="0">
                <a:ea typeface="ＭＳ Ｐゴシック" pitchFamily="34" charset="-128"/>
              </a:rPr>
              <a:t>Fabricated microspheres in desired size range</a:t>
            </a:r>
          </a:p>
          <a:p>
            <a:pPr lvl="1" eaLnBrk="1" hangingPunct="1"/>
            <a:r>
              <a:rPr lang="en-US" sz="2400" smtClean="0">
                <a:ea typeface="ＭＳ Ｐゴシック" pitchFamily="34" charset="-128"/>
              </a:rPr>
              <a:t>Microspheres yield sustained release of H</a:t>
            </a:r>
            <a:r>
              <a:rPr lang="en-US" sz="2400" baseline="-25000" smtClean="0">
                <a:ea typeface="ＭＳ Ｐゴシック" pitchFamily="34" charset="-128"/>
              </a:rPr>
              <a:t>2</a:t>
            </a:r>
            <a:r>
              <a:rPr lang="en-US" sz="2400" smtClean="0">
                <a:ea typeface="ＭＳ Ｐゴシック" pitchFamily="34" charset="-128"/>
              </a:rPr>
              <a:t>S</a:t>
            </a:r>
          </a:p>
          <a:p>
            <a:pPr eaLnBrk="1" hangingPunct="1"/>
            <a:r>
              <a:rPr lang="en-US" sz="2800" smtClean="0">
                <a:ea typeface="ＭＳ Ｐゴシック" pitchFamily="34" charset="-128"/>
              </a:rPr>
              <a:t>Released levels of H</a:t>
            </a:r>
            <a:r>
              <a:rPr lang="en-US" sz="2800" baseline="-25000" smtClean="0">
                <a:ea typeface="ＭＳ Ｐゴシック" pitchFamily="34" charset="-128"/>
              </a:rPr>
              <a:t>2</a:t>
            </a:r>
            <a:r>
              <a:rPr lang="en-US" sz="2800" smtClean="0">
                <a:ea typeface="ＭＳ Ｐゴシック" pitchFamily="34" charset="-128"/>
              </a:rPr>
              <a:t>S are not harmful to heart cells</a:t>
            </a:r>
          </a:p>
          <a:p>
            <a:pPr eaLnBrk="1" hangingPunct="1"/>
            <a:r>
              <a:rPr lang="en-US" sz="2800" smtClean="0">
                <a:ea typeface="ＭＳ Ｐゴシック" pitchFamily="34" charset="-128"/>
              </a:rPr>
              <a:t>H</a:t>
            </a:r>
            <a:r>
              <a:rPr lang="en-US" sz="2800" baseline="-25000" smtClean="0">
                <a:ea typeface="ＭＳ Ｐゴシック" pitchFamily="34" charset="-128"/>
              </a:rPr>
              <a:t>2</a:t>
            </a:r>
            <a:r>
              <a:rPr lang="en-US" sz="2800" smtClean="0">
                <a:ea typeface="ＭＳ Ｐゴシック" pitchFamily="34" charset="-128"/>
              </a:rPr>
              <a:t>S prolongs ATP preservation</a:t>
            </a:r>
          </a:p>
          <a:p>
            <a:pPr eaLnBrk="1" hangingPunct="1"/>
            <a:r>
              <a:rPr lang="en-US" sz="2800" smtClean="0">
                <a:ea typeface="ＭＳ Ｐゴシック" pitchFamily="34" charset="-128"/>
              </a:rPr>
              <a:t>No significant differences in tissue damage with H</a:t>
            </a:r>
            <a:r>
              <a:rPr lang="en-US" sz="2800" baseline="-25000" smtClean="0">
                <a:ea typeface="ＭＳ Ｐゴシック" pitchFamily="34" charset="-128"/>
              </a:rPr>
              <a:t>2</a:t>
            </a:r>
            <a:r>
              <a:rPr lang="en-US" sz="2800" smtClean="0">
                <a:ea typeface="ＭＳ Ｐゴシック" pitchFamily="34" charset="-128"/>
              </a:rPr>
              <a:t>S or microsphere treatment</a:t>
            </a:r>
          </a:p>
          <a:p>
            <a:pPr eaLnBrk="1" hangingPunct="1">
              <a:buFont typeface="Wingdings 3" pitchFamily="18" charset="2"/>
              <a:buNone/>
            </a:pPr>
            <a:endParaRPr lang="en-US" sz="2800" smtClean="0">
              <a:latin typeface="Cambria" pitchFamily="18" charset="0"/>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p:txBody>
          <a:bodyPr/>
          <a:lstStyle/>
          <a:p>
            <a:pPr algn="ctr" eaLnBrk="1" hangingPunct="1"/>
            <a:r>
              <a:rPr lang="en-US" sz="3600" smtClean="0">
                <a:ea typeface="ＭＳ Ｐゴシック" pitchFamily="34" charset="-128"/>
              </a:rPr>
              <a:t>Future Directions</a:t>
            </a:r>
          </a:p>
        </p:txBody>
      </p:sp>
      <p:sp>
        <p:nvSpPr>
          <p:cNvPr id="150530" name="Content Placeholder 2"/>
          <p:cNvSpPr>
            <a:spLocks noGrp="1"/>
          </p:cNvSpPr>
          <p:nvPr>
            <p:ph sz="quarter" idx="1"/>
          </p:nvPr>
        </p:nvSpPr>
        <p:spPr>
          <a:xfrm>
            <a:off x="468313" y="1484313"/>
            <a:ext cx="8229600" cy="5233987"/>
          </a:xfrm>
        </p:spPr>
        <p:txBody>
          <a:bodyPr/>
          <a:lstStyle/>
          <a:p>
            <a:pPr eaLnBrk="1" hangingPunct="1"/>
            <a:r>
              <a:rPr lang="en-US" sz="2800" smtClean="0">
                <a:ea typeface="ＭＳ Ｐゴシック" pitchFamily="34" charset="-128"/>
              </a:rPr>
              <a:t>Alternate measures of </a:t>
            </a:r>
            <a:r>
              <a:rPr lang="en-US" sz="2800" i="1" smtClean="0">
                <a:ea typeface="ＭＳ Ｐゴシック" pitchFamily="34" charset="-128"/>
              </a:rPr>
              <a:t>in vivo</a:t>
            </a:r>
            <a:r>
              <a:rPr lang="en-US" sz="2800" smtClean="0">
                <a:ea typeface="ＭＳ Ｐゴシック" pitchFamily="34" charset="-128"/>
              </a:rPr>
              <a:t> effects</a:t>
            </a:r>
          </a:p>
          <a:p>
            <a:pPr lvl="1" eaLnBrk="1" hangingPunct="1"/>
            <a:r>
              <a:rPr lang="en-US" sz="2400" smtClean="0">
                <a:ea typeface="ＭＳ Ｐゴシック" pitchFamily="34" charset="-128"/>
              </a:rPr>
              <a:t>Quantitative apoptosis measures</a:t>
            </a:r>
          </a:p>
          <a:p>
            <a:pPr lvl="1" eaLnBrk="1" hangingPunct="1"/>
            <a:r>
              <a:rPr lang="en-US" sz="2400" smtClean="0">
                <a:ea typeface="ＭＳ Ｐゴシック" pitchFamily="34" charset="-128"/>
              </a:rPr>
              <a:t>Functional recovery with reperfusion</a:t>
            </a:r>
          </a:p>
          <a:p>
            <a:pPr eaLnBrk="1" hangingPunct="1"/>
            <a:r>
              <a:rPr lang="en-US" sz="2800" smtClean="0">
                <a:ea typeface="ＭＳ Ｐゴシック" pitchFamily="34" charset="-128"/>
              </a:rPr>
              <a:t>Test the system on a larger mammalian subject</a:t>
            </a:r>
          </a:p>
          <a:p>
            <a:pPr lvl="1" eaLnBrk="1" hangingPunct="1"/>
            <a:r>
              <a:rPr lang="en-US" sz="2400" smtClean="0">
                <a:ea typeface="ＭＳ Ｐゴシック" pitchFamily="34" charset="-128"/>
              </a:rPr>
              <a:t>Ex. Swine</a:t>
            </a:r>
          </a:p>
          <a:p>
            <a:pPr eaLnBrk="1" hangingPunct="1"/>
            <a:r>
              <a:rPr lang="en-US" sz="2800" smtClean="0">
                <a:ea typeface="ＭＳ Ｐゴシック" pitchFamily="34" charset="-128"/>
              </a:rPr>
              <a:t>Evaluate effects on different organs</a:t>
            </a:r>
          </a:p>
          <a:p>
            <a:pPr eaLnBrk="1" hangingPunct="1"/>
            <a:endParaRPr lang="en-US" smtClean="0">
              <a:latin typeface="Cambria" pitchFamily="18" charset="0"/>
              <a:ea typeface="ＭＳ Ｐゴシック" pitchFamily="34" charset="-128"/>
            </a:endParaRP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p:txBody>
          <a:bodyPr/>
          <a:lstStyle/>
          <a:p>
            <a:pPr algn="ctr" eaLnBrk="1" hangingPunct="1"/>
            <a:r>
              <a:rPr lang="en-US" sz="3600" smtClean="0">
                <a:ea typeface="ＭＳ Ｐゴシック" pitchFamily="34" charset="-128"/>
              </a:rPr>
              <a:t>Acknowledgements</a:t>
            </a:r>
          </a:p>
        </p:txBody>
      </p:sp>
      <p:sp>
        <p:nvSpPr>
          <p:cNvPr id="152578" name="Content Placeholder 2"/>
          <p:cNvSpPr>
            <a:spLocks/>
          </p:cNvSpPr>
          <p:nvPr/>
        </p:nvSpPr>
        <p:spPr bwMode="auto">
          <a:xfrm>
            <a:off x="396875" y="1295400"/>
            <a:ext cx="8229600" cy="523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spcBef>
                <a:spcPts val="600"/>
              </a:spcBef>
              <a:buClr>
                <a:schemeClr val="accent1"/>
              </a:buClr>
              <a:buSzPct val="76000"/>
              <a:buFont typeface="Wingdings 3" pitchFamily="18" charset="2"/>
              <a:buChar char=""/>
            </a:pPr>
            <a:r>
              <a:rPr lang="en-US" sz="2000"/>
              <a:t>The Gemstone Program</a:t>
            </a:r>
          </a:p>
          <a:p>
            <a:pPr marL="273050" indent="-273050">
              <a:spcBef>
                <a:spcPts val="600"/>
              </a:spcBef>
              <a:buClr>
                <a:schemeClr val="accent1"/>
              </a:buClr>
              <a:buSzPct val="76000"/>
              <a:buFont typeface="Wingdings 3" pitchFamily="18" charset="2"/>
              <a:buChar char=""/>
            </a:pPr>
            <a:r>
              <a:rPr lang="en-US" sz="2000"/>
              <a:t>Howard Hughes Medical Institute (HHMI)</a:t>
            </a:r>
          </a:p>
          <a:p>
            <a:pPr marL="273050" indent="-273050">
              <a:spcBef>
                <a:spcPts val="600"/>
              </a:spcBef>
              <a:buClr>
                <a:schemeClr val="accent1"/>
              </a:buClr>
              <a:buSzPct val="76000"/>
              <a:buFont typeface="Wingdings 3" pitchFamily="18" charset="2"/>
              <a:buChar char=""/>
            </a:pPr>
            <a:r>
              <a:rPr lang="en-US" sz="2000"/>
              <a:t>Dr. Fisher’s Lab</a:t>
            </a:r>
          </a:p>
          <a:p>
            <a:pPr marL="273050" indent="-273050">
              <a:spcBef>
                <a:spcPts val="600"/>
              </a:spcBef>
              <a:buClr>
                <a:schemeClr val="accent1"/>
              </a:buClr>
              <a:buSzPct val="76000"/>
              <a:buFont typeface="Wingdings 3" pitchFamily="18" charset="2"/>
              <a:buChar char=""/>
            </a:pPr>
            <a:r>
              <a:rPr lang="en-US" sz="2000"/>
              <a:t>Mr. Bob Kackley</a:t>
            </a:r>
          </a:p>
          <a:p>
            <a:pPr marL="273050" indent="-273050">
              <a:spcBef>
                <a:spcPts val="600"/>
              </a:spcBef>
              <a:buClr>
                <a:schemeClr val="accent1"/>
              </a:buClr>
              <a:buSzPct val="76000"/>
              <a:buFont typeface="Wingdings 3" pitchFamily="18" charset="2"/>
              <a:buChar char=""/>
            </a:pPr>
            <a:r>
              <a:rPr lang="en-US" sz="2000"/>
              <a:t>Mr. Tom Harrod</a:t>
            </a:r>
          </a:p>
          <a:p>
            <a:pPr marL="273050" indent="-273050">
              <a:spcBef>
                <a:spcPts val="600"/>
              </a:spcBef>
              <a:buClr>
                <a:schemeClr val="accent1"/>
              </a:buClr>
              <a:buSzPct val="76000"/>
              <a:buFont typeface="Wingdings 3" pitchFamily="18" charset="2"/>
              <a:buChar char=""/>
            </a:pPr>
            <a:r>
              <a:rPr lang="en-US" sz="2000"/>
              <a:t>Dr. Agnes Azimzadeh</a:t>
            </a:r>
          </a:p>
          <a:p>
            <a:pPr marL="273050" indent="-273050">
              <a:spcBef>
                <a:spcPts val="600"/>
              </a:spcBef>
              <a:buClr>
                <a:schemeClr val="accent1"/>
              </a:buClr>
              <a:buSzPct val="76000"/>
              <a:buFont typeface="Wingdings 3" pitchFamily="18" charset="2"/>
              <a:buChar char=""/>
            </a:pPr>
            <a:r>
              <a:rPr lang="en-US" sz="2000"/>
              <a:t>Dr. Svetla Baykoucheva</a:t>
            </a:r>
          </a:p>
          <a:p>
            <a:pPr marL="273050" indent="-273050">
              <a:spcBef>
                <a:spcPts val="600"/>
              </a:spcBef>
              <a:buClr>
                <a:schemeClr val="accent1"/>
              </a:buClr>
              <a:buSzPct val="76000"/>
              <a:buFont typeface="Wingdings 3" pitchFamily="18" charset="2"/>
              <a:buChar char=""/>
            </a:pPr>
            <a:r>
              <a:rPr lang="en-US" sz="2000"/>
              <a:t>Mr. Chao-Wei Chen</a:t>
            </a:r>
          </a:p>
          <a:p>
            <a:pPr marL="273050" indent="-273050">
              <a:spcBef>
                <a:spcPts val="600"/>
              </a:spcBef>
              <a:buClr>
                <a:schemeClr val="accent1"/>
              </a:buClr>
              <a:buSzPct val="76000"/>
              <a:buFont typeface="Wingdings 3" pitchFamily="18" charset="2"/>
              <a:buChar char=""/>
            </a:pPr>
            <a:r>
              <a:rPr lang="en-US" sz="2000"/>
              <a:t>Dr. Nancy Lin</a:t>
            </a:r>
          </a:p>
          <a:p>
            <a:pPr marL="273050" indent="-273050">
              <a:spcBef>
                <a:spcPts val="600"/>
              </a:spcBef>
              <a:buClr>
                <a:schemeClr val="accent1"/>
              </a:buClr>
              <a:buSzPct val="76000"/>
              <a:buFont typeface="Wingdings 3" pitchFamily="18" charset="2"/>
              <a:buChar char=""/>
            </a:pPr>
            <a:r>
              <a:rPr lang="en-US" sz="2000"/>
              <a:t>Dr. Ian White</a:t>
            </a:r>
          </a:p>
          <a:p>
            <a:pPr marL="273050" indent="-273050">
              <a:spcBef>
                <a:spcPts val="600"/>
              </a:spcBef>
              <a:buClr>
                <a:schemeClr val="accent1"/>
              </a:buClr>
              <a:buSzPct val="76000"/>
              <a:buFont typeface="Wingdings 3" pitchFamily="18" charset="2"/>
              <a:buChar char=""/>
            </a:pPr>
            <a:r>
              <a:rPr lang="en-US" sz="2000"/>
              <a:t>Mr. Andrew Yeatts</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0"/>
  <p:tag name="PARTLISTDEFAULT" val="1"/>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Fals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ADVANCEDSETTINGSVIEW" val="False"/>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3.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Override>
</file>

<file path=ppt/theme/themeOverride4.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Override>
</file>

<file path=docProps/app.xml><?xml version="1.0" encoding="utf-8"?>
<Properties xmlns="http://schemas.openxmlformats.org/officeDocument/2006/extended-properties" xmlns:vt="http://schemas.openxmlformats.org/officeDocument/2006/docPropsVTypes">
  <Template>Origin</Template>
  <TotalTime>2368</TotalTime>
  <Words>2345</Words>
  <Application>Microsoft Office PowerPoint</Application>
  <PresentationFormat>On-screen Show (4:3)</PresentationFormat>
  <Paragraphs>439</Paragraphs>
  <Slides>38</Slides>
  <Notes>28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1" baseType="lpstr">
      <vt:lpstr>Origin</vt:lpstr>
      <vt:lpstr>Worksheet</vt:lpstr>
      <vt:lpstr>Chart</vt:lpstr>
      <vt:lpstr>The Controlled Delivery of Hydrogen Sulfide for the Preservation of Heart Tissue</vt:lpstr>
      <vt:lpstr>Overview</vt:lpstr>
      <vt:lpstr>Organ Shortage</vt:lpstr>
      <vt:lpstr>Our Goal</vt:lpstr>
      <vt:lpstr>Current Organ Storage Methods</vt:lpstr>
      <vt:lpstr>Cold Ischemia Leads to I/R Injury</vt:lpstr>
      <vt:lpstr>Reperfusion Exacerbates Injury</vt:lpstr>
      <vt:lpstr>Our Solution: Hydrogen Sulfide (H2S)</vt:lpstr>
      <vt:lpstr>H2S Protects Hearts from I/R Injury  During Ischemia </vt:lpstr>
      <vt:lpstr> H2S Depletion</vt:lpstr>
      <vt:lpstr>Microspheres: A Method for H2S Delivery </vt:lpstr>
      <vt:lpstr>Research Question</vt:lpstr>
      <vt:lpstr>Objectives</vt:lpstr>
      <vt:lpstr>Objective 1</vt:lpstr>
      <vt:lpstr>Microsphere Fabrication Method</vt:lpstr>
      <vt:lpstr>Microsphere Size Distribution </vt:lpstr>
      <vt:lpstr>Effects of NaHS Loading Concentration</vt:lpstr>
      <vt:lpstr>Release of H2S by Microspheres</vt:lpstr>
      <vt:lpstr>Objective 2</vt:lpstr>
      <vt:lpstr>MTT Assay Method</vt:lpstr>
      <vt:lpstr>Effects of H2S on Metabolic Activity</vt:lpstr>
      <vt:lpstr>Method: Live-Dead Assay</vt:lpstr>
      <vt:lpstr>Effects of NaHS on Cell Viability</vt:lpstr>
      <vt:lpstr>Objective 3</vt:lpstr>
      <vt:lpstr>Surgical Method</vt:lpstr>
      <vt:lpstr>Tissue Treatment Method</vt:lpstr>
      <vt:lpstr>Tissue Treatment Method</vt:lpstr>
      <vt:lpstr>Histology - H&amp;E</vt:lpstr>
      <vt:lpstr>H&amp;E Staining of Rat Heart Tissue</vt:lpstr>
      <vt:lpstr>Histology - Caspase-3</vt:lpstr>
      <vt:lpstr>Caspase-3 Stain of Rat Heart Tissue</vt:lpstr>
      <vt:lpstr>ATP Assay Method</vt:lpstr>
      <vt:lpstr>ATP Concentration as a Measure  of Tissue Viability</vt:lpstr>
      <vt:lpstr>Effect of Storage Method on ATP Expression</vt:lpstr>
      <vt:lpstr>Effect of Storage Method on ATP Expression</vt:lpstr>
      <vt:lpstr>Conclusions</vt:lpstr>
      <vt:lpstr>Future Directions</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Shawn Tang</dc:creator>
  <cp:lastModifiedBy>Adam Pampori</cp:lastModifiedBy>
  <cp:revision>561</cp:revision>
  <dcterms:created xsi:type="dcterms:W3CDTF">2011-03-15T23:30:36Z</dcterms:created>
  <dcterms:modified xsi:type="dcterms:W3CDTF">2011-04-02T04:30:30Z</dcterms:modified>
</cp:coreProperties>
</file>